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8"/>
  </p:notesMasterIdLst>
  <p:handoutMasterIdLst>
    <p:handoutMasterId r:id="rId19"/>
  </p:handoutMasterIdLst>
  <p:sldIdLst>
    <p:sldId id="259" r:id="rId2"/>
    <p:sldId id="290" r:id="rId3"/>
    <p:sldId id="319" r:id="rId4"/>
    <p:sldId id="321" r:id="rId5"/>
    <p:sldId id="305" r:id="rId6"/>
    <p:sldId id="306" r:id="rId7"/>
    <p:sldId id="309" r:id="rId8"/>
    <p:sldId id="308" r:id="rId9"/>
    <p:sldId id="304" r:id="rId10"/>
    <p:sldId id="320" r:id="rId11"/>
    <p:sldId id="312" r:id="rId12"/>
    <p:sldId id="315" r:id="rId13"/>
    <p:sldId id="313" r:id="rId14"/>
    <p:sldId id="316" r:id="rId15"/>
    <p:sldId id="314" r:id="rId16"/>
    <p:sldId id="318" r:id="rId1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4660"/>
  </p:normalViewPr>
  <p:slideViewPr>
    <p:cSldViewPr>
      <p:cViewPr varScale="1">
        <p:scale>
          <a:sx n="87" d="100"/>
          <a:sy n="87" d="100"/>
        </p:scale>
        <p:origin x="1560"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39" d="100"/>
          <a:sy n="39" d="100"/>
        </p:scale>
        <p:origin x="-1566" y="-114"/>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1800" cy="465369"/>
          </a:xfrm>
          <a:prstGeom prst="rect">
            <a:avLst/>
          </a:prstGeom>
        </p:spPr>
        <p:txBody>
          <a:bodyPr vert="horz" lIns="90430" tIns="45214" rIns="90430" bIns="4521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84616" y="1"/>
            <a:ext cx="2971800" cy="465369"/>
          </a:xfrm>
          <a:prstGeom prst="rect">
            <a:avLst/>
          </a:prstGeom>
        </p:spPr>
        <p:txBody>
          <a:bodyPr vert="horz" lIns="90430" tIns="45214" rIns="90430" bIns="45214" rtlCol="0"/>
          <a:lstStyle>
            <a:lvl1pPr algn="r" fontAlgn="auto">
              <a:spcBef>
                <a:spcPts val="0"/>
              </a:spcBef>
              <a:spcAft>
                <a:spcPts val="0"/>
              </a:spcAft>
              <a:defRPr sz="1200" smtClean="0">
                <a:latin typeface="+mn-lt"/>
              </a:defRPr>
            </a:lvl1pPr>
          </a:lstStyle>
          <a:p>
            <a:pPr>
              <a:defRPr/>
            </a:pPr>
            <a:fld id="{631D5450-E088-450E-BAA4-474A5C697E7F}" type="datetimeFigureOut">
              <a:rPr lang="en-US"/>
              <a:pPr>
                <a:defRPr/>
              </a:pPr>
              <a:t>5/4/2017</a:t>
            </a:fld>
            <a:endParaRPr lang="en-US" dirty="0"/>
          </a:p>
        </p:txBody>
      </p:sp>
      <p:sp>
        <p:nvSpPr>
          <p:cNvPr id="4" name="Footer Placeholder 3"/>
          <p:cNvSpPr>
            <a:spLocks noGrp="1"/>
          </p:cNvSpPr>
          <p:nvPr>
            <p:ph type="ftr" sz="quarter" idx="2"/>
          </p:nvPr>
        </p:nvSpPr>
        <p:spPr>
          <a:xfrm>
            <a:off x="2" y="8829467"/>
            <a:ext cx="2971800" cy="465368"/>
          </a:xfrm>
          <a:prstGeom prst="rect">
            <a:avLst/>
          </a:prstGeom>
        </p:spPr>
        <p:txBody>
          <a:bodyPr vert="horz" lIns="90430" tIns="45214" rIns="90430" bIns="4521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84616" y="8829467"/>
            <a:ext cx="2971800" cy="465368"/>
          </a:xfrm>
          <a:prstGeom prst="rect">
            <a:avLst/>
          </a:prstGeom>
        </p:spPr>
        <p:txBody>
          <a:bodyPr vert="horz" lIns="90430" tIns="45214" rIns="90430" bIns="45214" rtlCol="0" anchor="b"/>
          <a:lstStyle>
            <a:lvl1pPr algn="r" fontAlgn="auto">
              <a:spcBef>
                <a:spcPts val="0"/>
              </a:spcBef>
              <a:spcAft>
                <a:spcPts val="0"/>
              </a:spcAft>
              <a:defRPr sz="1200" smtClean="0">
                <a:latin typeface="+mn-lt"/>
              </a:defRPr>
            </a:lvl1pPr>
          </a:lstStyle>
          <a:p>
            <a:pPr>
              <a:defRPr/>
            </a:pPr>
            <a:fld id="{57BDA01A-779A-4766-ACCE-58AA99771AFD}" type="slidenum">
              <a:rPr lang="en-US"/>
              <a:pPr>
                <a:defRPr/>
              </a:pPr>
              <a:t>‹#›</a:t>
            </a:fld>
            <a:endParaRPr lang="en-US" dirty="0"/>
          </a:p>
        </p:txBody>
      </p:sp>
    </p:spTree>
    <p:extLst>
      <p:ext uri="{BB962C8B-B14F-4D97-AF65-F5344CB8AC3E}">
        <p14:creationId xmlns:p14="http://schemas.microsoft.com/office/powerpoint/2010/main" val="351630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1800" cy="465369"/>
          </a:xfrm>
          <a:prstGeom prst="rect">
            <a:avLst/>
          </a:prstGeom>
        </p:spPr>
        <p:txBody>
          <a:bodyPr vert="horz" lIns="90430" tIns="45214" rIns="90430" bIns="4521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6" y="1"/>
            <a:ext cx="2971800" cy="465369"/>
          </a:xfrm>
          <a:prstGeom prst="rect">
            <a:avLst/>
          </a:prstGeom>
        </p:spPr>
        <p:txBody>
          <a:bodyPr vert="horz" lIns="90430" tIns="45214" rIns="90430" bIns="45214" rtlCol="0"/>
          <a:lstStyle>
            <a:lvl1pPr algn="r" fontAlgn="auto">
              <a:spcBef>
                <a:spcPts val="0"/>
              </a:spcBef>
              <a:spcAft>
                <a:spcPts val="0"/>
              </a:spcAft>
              <a:defRPr sz="1200" smtClean="0">
                <a:latin typeface="+mn-lt"/>
              </a:defRPr>
            </a:lvl1pPr>
          </a:lstStyle>
          <a:p>
            <a:pPr>
              <a:defRPr/>
            </a:pPr>
            <a:fld id="{52F6A0CE-BBA5-4F50-9DE3-84FA7DED5CDD}" type="datetimeFigureOut">
              <a:rPr lang="en-US"/>
              <a:pPr>
                <a:defRPr/>
              </a:pPr>
              <a:t>5/4/2017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0430" tIns="45214" rIns="90430" bIns="45214" rtlCol="0" anchor="ctr"/>
          <a:lstStyle/>
          <a:p>
            <a:pPr lvl="0"/>
            <a:endParaRPr lang="en-US" noProof="0" dirty="0"/>
          </a:p>
        </p:txBody>
      </p:sp>
      <p:sp>
        <p:nvSpPr>
          <p:cNvPr id="5" name="Notes Placeholder 4"/>
          <p:cNvSpPr>
            <a:spLocks noGrp="1"/>
          </p:cNvSpPr>
          <p:nvPr>
            <p:ph type="body" sz="quarter" idx="3"/>
          </p:nvPr>
        </p:nvSpPr>
        <p:spPr>
          <a:xfrm>
            <a:off x="685800" y="4415516"/>
            <a:ext cx="5486400" cy="4183615"/>
          </a:xfrm>
          <a:prstGeom prst="rect">
            <a:avLst/>
          </a:prstGeom>
        </p:spPr>
        <p:txBody>
          <a:bodyPr vert="horz" lIns="90430" tIns="45214" rIns="90430" bIns="452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29467"/>
            <a:ext cx="2971800" cy="465368"/>
          </a:xfrm>
          <a:prstGeom prst="rect">
            <a:avLst/>
          </a:prstGeom>
        </p:spPr>
        <p:txBody>
          <a:bodyPr vert="horz" lIns="90430" tIns="45214" rIns="90430" bIns="4521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6" y="8829467"/>
            <a:ext cx="2971800" cy="465368"/>
          </a:xfrm>
          <a:prstGeom prst="rect">
            <a:avLst/>
          </a:prstGeom>
        </p:spPr>
        <p:txBody>
          <a:bodyPr vert="horz" lIns="90430" tIns="45214" rIns="90430" bIns="45214" rtlCol="0" anchor="b"/>
          <a:lstStyle>
            <a:lvl1pPr algn="r" fontAlgn="auto">
              <a:spcBef>
                <a:spcPts val="0"/>
              </a:spcBef>
              <a:spcAft>
                <a:spcPts val="0"/>
              </a:spcAft>
              <a:defRPr sz="1200" smtClean="0">
                <a:latin typeface="+mn-lt"/>
              </a:defRPr>
            </a:lvl1pPr>
          </a:lstStyle>
          <a:p>
            <a:pPr>
              <a:defRPr/>
            </a:pPr>
            <a:fld id="{EC1D6234-7B13-4A11-A54E-0E723F582F38}" type="slidenum">
              <a:rPr lang="en-US"/>
              <a:pPr>
                <a:defRPr/>
              </a:pPr>
              <a:t>‹#›</a:t>
            </a:fld>
            <a:endParaRPr lang="en-US" dirty="0"/>
          </a:p>
        </p:txBody>
      </p:sp>
    </p:spTree>
    <p:extLst>
      <p:ext uri="{BB962C8B-B14F-4D97-AF65-F5344CB8AC3E}">
        <p14:creationId xmlns:p14="http://schemas.microsoft.com/office/powerpoint/2010/main" val="31853395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45F5D0-1ECF-4510-94AA-7AB90FB21BA5}" type="slidenum">
              <a:rPr lang="en-US"/>
              <a:pPr fontAlgn="base">
                <a:spcBef>
                  <a:spcPct val="0"/>
                </a:spcBef>
                <a:spcAft>
                  <a:spcPct val="0"/>
                </a:spcAft>
              </a:pPr>
              <a:t>1</a:t>
            </a:fld>
            <a:endParaRPr lang="en-US" dirty="0"/>
          </a:p>
        </p:txBody>
      </p:sp>
    </p:spTree>
    <p:extLst>
      <p:ext uri="{BB962C8B-B14F-4D97-AF65-F5344CB8AC3E}">
        <p14:creationId xmlns:p14="http://schemas.microsoft.com/office/powerpoint/2010/main" val="153888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1D6234-7B13-4A11-A54E-0E723F582F38}" type="slidenum">
              <a:rPr lang="en-US" smtClean="0"/>
              <a:pPr>
                <a:defRPr/>
              </a:pPr>
              <a:t>15</a:t>
            </a:fld>
            <a:endParaRPr lang="en-US" dirty="0"/>
          </a:p>
        </p:txBody>
      </p:sp>
    </p:spTree>
    <p:extLst>
      <p:ext uri="{BB962C8B-B14F-4D97-AF65-F5344CB8AC3E}">
        <p14:creationId xmlns:p14="http://schemas.microsoft.com/office/powerpoint/2010/main" val="10508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7DCD984-97AA-4EE6-9DD6-5C524D4584D7}" type="datetime1">
              <a:rPr lang="en-US" smtClean="0"/>
              <a:pPr>
                <a:defRPr/>
              </a:pPr>
              <a:t>5/4/2017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E33E37F-53E6-468B-9C48-7C9CCC5F366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68C40D-6E05-4A27-8D2B-20D63BC11230}" type="datetime1">
              <a:rPr lang="en-US" smtClean="0"/>
              <a:pPr>
                <a:defRPr/>
              </a:pPr>
              <a:t>5/4/2017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152E786-3539-476C-9768-2678046F24F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6944718-9476-4EA7-B9A2-6377AB19902C}" type="datetime1">
              <a:rPr lang="en-US" smtClean="0"/>
              <a:pPr>
                <a:defRPr/>
              </a:pPr>
              <a:t>5/4/2017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B714B94-8EC9-43E3-9250-BEDA5D6919F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7A95503-1FDA-4023-B443-EF1FA8913F6A}" type="datetime1">
              <a:rPr lang="en-US" smtClean="0"/>
              <a:pPr>
                <a:defRPr/>
              </a:pPr>
              <a:t>5/4/2017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70CA350-3E08-414C-9364-99D352471E1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EFC6C42-1F0D-4E22-9EB5-84D2B9A6D464}" type="datetime1">
              <a:rPr lang="en-US" smtClean="0"/>
              <a:pPr>
                <a:defRPr/>
              </a:pPr>
              <a:t>5/4/2017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879E321-D9E5-4346-9300-64F719662A21}"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DF50406-B75B-4A3D-819B-2EBE87530578}" type="datetime1">
              <a:rPr lang="en-US" smtClean="0"/>
              <a:pPr>
                <a:defRPr/>
              </a:pPr>
              <a:t>5/4/2017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DC9EE60-E3D0-4854-B04A-3322CF18EE7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268ED0A2-6EA4-4621-914D-78FBFCEAFC64}" type="datetime1">
              <a:rPr lang="en-US" smtClean="0"/>
              <a:pPr>
                <a:defRPr/>
              </a:pPr>
              <a:t>5/4/2017</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013BDDB-139F-43B1-8E57-744076805C36}"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F3F8D7-4615-4E6E-8F5B-6CDEAC03A21E}" type="datetime1">
              <a:rPr lang="en-US" smtClean="0"/>
              <a:pPr>
                <a:defRPr/>
              </a:pPr>
              <a:t>5/4/2017</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098F982-754A-4E97-BF0C-E3504CD78374}"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17EECF5-30EB-4D6F-B1A9-82F822579C08}" type="datetime1">
              <a:rPr lang="en-US" smtClean="0"/>
              <a:pPr>
                <a:defRPr/>
              </a:pPr>
              <a:t>5/4/2017</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6C1E82BC-B97F-47A9-BB3B-36F94EC74B20}"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40E8984-0879-4A8D-8C30-DBAB3AA1482E}" type="datetime1">
              <a:rPr lang="en-US" smtClean="0"/>
              <a:pPr>
                <a:defRPr/>
              </a:pPr>
              <a:t>5/4/2017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4E80B47-C17A-4A53-91D4-484D709BAAE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C553C42-CFFF-426C-8A51-61B5E085717E}" type="datetime1">
              <a:rPr lang="en-US" smtClean="0"/>
              <a:pPr>
                <a:defRPr/>
              </a:pPr>
              <a:t>5/4/2017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0D2E175-E360-451D-B0D7-AB7892D564AE}"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8B15B66E-010D-46CD-A8D2-D2BA35A5143D}" type="datetime1">
              <a:rPr lang="en-US" smtClean="0"/>
              <a:pPr>
                <a:defRPr/>
              </a:pPr>
              <a:t>5/4/2017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C0E606B3-E28B-4C78-BE18-627E2A5EB48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source=images&amp;cd=&amp;cad=rja&amp;uact=8&amp;ved=0ahUKEwizqrGVq77TAhWKzIMKHQlmA3QQjRwIBw&amp;url=https://www.venusclubs.co.nz/02/provide-your-clients-with-answers-before-they-ask-their-questions/&amp;psig=AFQjCNHs04-KH5n_EJmm1lN2a3oyMQ5FYw&amp;ust=14931660204185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990600" y="1371600"/>
            <a:ext cx="6781800" cy="2133600"/>
          </a:xfrm>
        </p:spPr>
        <p:txBody>
          <a:bodyPr/>
          <a:lstStyle/>
          <a:p>
            <a:pPr algn="ctr"/>
            <a:r>
              <a:rPr lang="en-US" sz="3600" dirty="0">
                <a:effectLst/>
              </a:rPr>
              <a:t>Pulling Back the Lens to See the Big </a:t>
            </a:r>
            <a:r>
              <a:rPr lang="en-US" sz="3600" dirty="0" smtClean="0">
                <a:effectLst/>
              </a:rPr>
              <a:t>Picture</a:t>
            </a:r>
            <a:r>
              <a:rPr lang="en-US" sz="3600" dirty="0">
                <a:effectLst/>
              </a:rPr>
              <a:t> </a:t>
            </a:r>
            <a:br>
              <a:rPr lang="en-US" sz="3600" dirty="0">
                <a:effectLst/>
              </a:rPr>
            </a:br>
            <a:r>
              <a:rPr lang="en-US" sz="3600" dirty="0">
                <a:effectLst/>
              </a:rPr>
              <a:t> </a:t>
            </a:r>
          </a:p>
        </p:txBody>
      </p:sp>
      <p:sp>
        <p:nvSpPr>
          <p:cNvPr id="3" name="Subtitle 2"/>
          <p:cNvSpPr>
            <a:spLocks noGrp="1"/>
          </p:cNvSpPr>
          <p:nvPr>
            <p:ph type="subTitle" idx="1"/>
          </p:nvPr>
        </p:nvSpPr>
        <p:spPr>
          <a:xfrm>
            <a:off x="1752600" y="3505200"/>
            <a:ext cx="5105400" cy="1371600"/>
          </a:xfrm>
        </p:spPr>
        <p:txBody>
          <a:bodyPr>
            <a:normAutofit/>
          </a:bodyPr>
          <a:lstStyle/>
          <a:p>
            <a:pPr algn="ctr">
              <a:lnSpc>
                <a:spcPct val="80000"/>
              </a:lnSpc>
            </a:pPr>
            <a:r>
              <a:rPr lang="en-US" sz="4000" dirty="0">
                <a:solidFill>
                  <a:schemeClr val="tx1"/>
                </a:solidFill>
              </a:rPr>
              <a:t>G</a:t>
            </a:r>
            <a:r>
              <a:rPr lang="en-US" sz="4000" dirty="0" smtClean="0">
                <a:solidFill>
                  <a:schemeClr val="tx1"/>
                </a:solidFill>
              </a:rPr>
              <a:t>reg Fenton</a:t>
            </a:r>
          </a:p>
          <a:p>
            <a:pPr algn="ctr">
              <a:lnSpc>
                <a:spcPct val="80000"/>
              </a:lnSpc>
            </a:pPr>
            <a:r>
              <a:rPr lang="en-US" sz="4000" dirty="0">
                <a:solidFill>
                  <a:schemeClr val="tx1"/>
                </a:solidFill>
              </a:rPr>
              <a:t>A</a:t>
            </a:r>
            <a:r>
              <a:rPr lang="en-US" sz="4000" dirty="0" smtClean="0">
                <a:solidFill>
                  <a:schemeClr val="tx1"/>
                </a:solidFill>
              </a:rPr>
              <a:t>pril 26,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Considerations for systems change</a:t>
            </a:r>
            <a:endParaRPr lang="en-US" dirty="0"/>
          </a:p>
        </p:txBody>
      </p:sp>
      <p:sp>
        <p:nvSpPr>
          <p:cNvPr id="3" name="Content Placeholder 2"/>
          <p:cNvSpPr>
            <a:spLocks noGrp="1"/>
          </p:cNvSpPr>
          <p:nvPr>
            <p:ph idx="1"/>
          </p:nvPr>
        </p:nvSpPr>
        <p:spPr/>
        <p:txBody>
          <a:bodyPr/>
          <a:lstStyle/>
          <a:p>
            <a:pPr marL="182880" lvl="1"/>
            <a:r>
              <a:rPr lang="en-US" sz="2500" dirty="0" smtClean="0"/>
              <a:t>Re-examining our </a:t>
            </a:r>
            <a:r>
              <a:rPr lang="en-US" sz="2500" dirty="0"/>
              <a:t>assumptions about </a:t>
            </a:r>
            <a:r>
              <a:rPr lang="en-US" sz="2500" dirty="0" smtClean="0"/>
              <a:t>our service delivery system</a:t>
            </a:r>
          </a:p>
          <a:p>
            <a:pPr marL="182880" lvl="1"/>
            <a:r>
              <a:rPr lang="en-US" sz="2500" dirty="0" smtClean="0"/>
              <a:t>Families are speaking </a:t>
            </a:r>
            <a:r>
              <a:rPr lang="en-US" sz="2500" dirty="0"/>
              <a:t>out and requesting more options and a desire to have a much less complicated system </a:t>
            </a:r>
            <a:endParaRPr lang="en-US" sz="2500" dirty="0" smtClean="0"/>
          </a:p>
          <a:p>
            <a:pPr marL="182880" lvl="1"/>
            <a:r>
              <a:rPr lang="en-US" sz="2500" dirty="0" smtClean="0"/>
              <a:t>What changes do we need to make in our system to keep pace with changes in our internal and external task environments?</a:t>
            </a:r>
            <a:endParaRPr lang="en-US" sz="2500" dirty="0"/>
          </a:p>
          <a:p>
            <a:pPr marL="182880" lvl="1"/>
            <a:r>
              <a:rPr lang="en-US" sz="2500" dirty="0" smtClean="0"/>
              <a:t>Recent </a:t>
            </a:r>
            <a:r>
              <a:rPr lang="en-US" sz="2500" dirty="0"/>
              <a:t>changes at the federal level and the national debate on healthcare </a:t>
            </a:r>
            <a:r>
              <a:rPr lang="en-US" sz="2500" dirty="0" smtClean="0"/>
              <a:t>obligate us </a:t>
            </a:r>
            <a:r>
              <a:rPr lang="en-US" sz="2500" dirty="0"/>
              <a:t>to take an in-depth look at how our services are </a:t>
            </a:r>
            <a:r>
              <a:rPr lang="en-US" sz="2500" dirty="0" smtClean="0"/>
              <a:t>planned, offered, coordinated and monitored </a:t>
            </a:r>
            <a:endParaRPr lang="en-US" sz="2500" dirty="0"/>
          </a:p>
          <a:p>
            <a:endParaRPr lang="en-US"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10</a:t>
            </a:fld>
            <a:endParaRPr lang="en-US" dirty="0"/>
          </a:p>
        </p:txBody>
      </p:sp>
    </p:spTree>
    <p:extLst>
      <p:ext uri="{BB962C8B-B14F-4D97-AF65-F5344CB8AC3E}">
        <p14:creationId xmlns:p14="http://schemas.microsoft.com/office/powerpoint/2010/main" val="996421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Areas that </a:t>
            </a:r>
            <a:r>
              <a:rPr lang="en-US" dirty="0"/>
              <a:t>r</a:t>
            </a:r>
            <a:r>
              <a:rPr lang="en-US" dirty="0" smtClean="0"/>
              <a:t>equire a different view (paradigm)</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600" b="1" dirty="0" smtClean="0"/>
              <a:t>Day activities </a:t>
            </a:r>
            <a:r>
              <a:rPr lang="en-US" sz="2600" dirty="0" smtClean="0"/>
              <a:t>– we need to consider new and different approaches to increase opportunities for community integration and to develop people’s self-confidence and to increase their social capital</a:t>
            </a:r>
          </a:p>
          <a:p>
            <a:pPr>
              <a:buFont typeface="Arial" panose="020B0604020202020204" pitchFamily="34" charset="0"/>
              <a:buChar char="•"/>
            </a:pPr>
            <a:endParaRPr lang="en-US" sz="2600" dirty="0" smtClean="0"/>
          </a:p>
          <a:p>
            <a:pPr>
              <a:buFont typeface="Arial" panose="020B0604020202020204" pitchFamily="34" charset="0"/>
              <a:buChar char="•"/>
            </a:pPr>
            <a:r>
              <a:rPr lang="en-US" sz="2600" b="1" dirty="0" smtClean="0"/>
              <a:t>Housing models </a:t>
            </a:r>
            <a:r>
              <a:rPr lang="en-US" sz="2600" dirty="0" smtClean="0"/>
              <a:t>– people should have an array of housing options to promote independence and self-determination</a:t>
            </a:r>
          </a:p>
          <a:p>
            <a:pPr>
              <a:buFont typeface="Arial" panose="020B0604020202020204" pitchFamily="34" charset="0"/>
              <a:buChar char="•"/>
            </a:pPr>
            <a:endParaRPr lang="en-US" sz="2600" dirty="0" smtClean="0"/>
          </a:p>
          <a:p>
            <a:pPr>
              <a:buFont typeface="Arial" panose="020B0604020202020204" pitchFamily="34" charset="0"/>
              <a:buChar char="•"/>
            </a:pPr>
            <a:r>
              <a:rPr lang="en-US" sz="2600" b="1" dirty="0" smtClean="0"/>
              <a:t>PUNS Database </a:t>
            </a:r>
            <a:r>
              <a:rPr lang="en-US" sz="2600" dirty="0" smtClean="0"/>
              <a:t>– need to consider a different strategy for attacking our wait list and getting people connected to services sooner</a:t>
            </a:r>
            <a:endParaRPr lang="en-US" sz="2600"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11</a:t>
            </a:fld>
            <a:endParaRPr lang="en-US" dirty="0"/>
          </a:p>
        </p:txBody>
      </p:sp>
    </p:spTree>
    <p:extLst>
      <p:ext uri="{BB962C8B-B14F-4D97-AF65-F5344CB8AC3E}">
        <p14:creationId xmlns:p14="http://schemas.microsoft.com/office/powerpoint/2010/main" val="301303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Housing Options</a:t>
            </a:r>
            <a:endParaRPr lang="en-US" dirty="0"/>
          </a:p>
        </p:txBody>
      </p:sp>
      <p:sp>
        <p:nvSpPr>
          <p:cNvPr id="3" name="Content Placeholder 2"/>
          <p:cNvSpPr>
            <a:spLocks noGrp="1"/>
          </p:cNvSpPr>
          <p:nvPr>
            <p:ph idx="1"/>
          </p:nvPr>
        </p:nvSpPr>
        <p:spPr/>
        <p:txBody>
          <a:bodyPr>
            <a:normAutofit/>
          </a:bodyPr>
          <a:lstStyle/>
          <a:p>
            <a:r>
              <a:rPr lang="en-US" sz="2600" dirty="0" smtClean="0"/>
              <a:t>Some states are doing a better job of leveraging supportive housing options to overcome the barriers to community integration</a:t>
            </a:r>
          </a:p>
          <a:p>
            <a:endParaRPr lang="en-US" sz="2600" dirty="0"/>
          </a:p>
          <a:p>
            <a:r>
              <a:rPr lang="en-US" sz="2600" dirty="0" smtClean="0"/>
              <a:t>Decoupling housing and services could result in more service options and a higher quality of services</a:t>
            </a:r>
          </a:p>
          <a:p>
            <a:endParaRPr lang="en-US" sz="2600" dirty="0"/>
          </a:p>
          <a:p>
            <a:r>
              <a:rPr lang="en-US" sz="2600" dirty="0" smtClean="0"/>
              <a:t>Nationally, more families are choosing to keep their loved ones at home if provided adequate wrap-around supports</a:t>
            </a:r>
            <a:endParaRPr lang="en-US" sz="2600"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12</a:t>
            </a:fld>
            <a:endParaRPr lang="en-US" dirty="0"/>
          </a:p>
        </p:txBody>
      </p:sp>
    </p:spTree>
    <p:extLst>
      <p:ext uri="{BB962C8B-B14F-4D97-AF65-F5344CB8AC3E}">
        <p14:creationId xmlns:p14="http://schemas.microsoft.com/office/powerpoint/2010/main" val="1825477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Creating pathways to employment</a:t>
            </a:r>
            <a:endParaRPr lang="en-US" dirty="0"/>
          </a:p>
        </p:txBody>
      </p:sp>
      <p:sp>
        <p:nvSpPr>
          <p:cNvPr id="3" name="Content Placeholder 2"/>
          <p:cNvSpPr>
            <a:spLocks noGrp="1"/>
          </p:cNvSpPr>
          <p:nvPr>
            <p:ph idx="1"/>
          </p:nvPr>
        </p:nvSpPr>
        <p:spPr/>
        <p:txBody>
          <a:bodyPr>
            <a:normAutofit fontScale="92500"/>
          </a:bodyPr>
          <a:lstStyle/>
          <a:p>
            <a:r>
              <a:rPr lang="en-US" dirty="0"/>
              <a:t>A paradigm shift for day services </a:t>
            </a:r>
            <a:r>
              <a:rPr lang="en-US" dirty="0" smtClean="0"/>
              <a:t>is necessary to support people to have meaningful lives</a:t>
            </a:r>
          </a:p>
          <a:p>
            <a:r>
              <a:rPr lang="en-US" dirty="0" smtClean="0"/>
              <a:t>We must change the focus of day activities from “busy work” and “pretend activities” to meaningful</a:t>
            </a:r>
            <a:r>
              <a:rPr lang="en-US" dirty="0"/>
              <a:t>, functional activities </a:t>
            </a:r>
          </a:p>
          <a:p>
            <a:r>
              <a:rPr lang="en-US" dirty="0" smtClean="0"/>
              <a:t>We must effect a responsible transition from facility-based activities to community access and competitive employment</a:t>
            </a:r>
          </a:p>
          <a:p>
            <a:pPr>
              <a:buFont typeface="Arial" panose="020B0604020202020204" pitchFamily="34" charset="0"/>
              <a:buChar char="•"/>
            </a:pPr>
            <a:r>
              <a:rPr lang="en-US" dirty="0" smtClean="0"/>
              <a:t>For many this transition will need to be a gradual one, beginning with part time employment that is supplemented by other person-centered day activities</a:t>
            </a:r>
          </a:p>
          <a:p>
            <a:pPr>
              <a:buFont typeface="Arial" panose="020B0604020202020204" pitchFamily="34" charset="0"/>
              <a:buChar char="•"/>
            </a:pPr>
            <a:r>
              <a:rPr lang="en-US" dirty="0" smtClean="0"/>
              <a:t>Our challenge is to use the 10 -12 hours in competitive employment to enhance other dimensions of the individual’s life</a:t>
            </a:r>
          </a:p>
          <a:p>
            <a:pPr>
              <a:buFont typeface="Arial" panose="020B0604020202020204" pitchFamily="34" charset="0"/>
              <a:buChar char="•"/>
            </a:pPr>
            <a:r>
              <a:rPr lang="en-US" dirty="0" smtClean="0"/>
              <a:t>Competitive work has far reaching benefits beyond increased pay</a:t>
            </a:r>
            <a:endParaRPr lang="en-US"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13</a:t>
            </a:fld>
            <a:endParaRPr lang="en-US" dirty="0"/>
          </a:p>
        </p:txBody>
      </p:sp>
    </p:spTree>
    <p:extLst>
      <p:ext uri="{BB962C8B-B14F-4D97-AF65-F5344CB8AC3E}">
        <p14:creationId xmlns:p14="http://schemas.microsoft.com/office/powerpoint/2010/main" val="133094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Changing the fundamental </a:t>
            </a:r>
            <a:r>
              <a:rPr lang="en-US" dirty="0"/>
              <a:t>p</a:t>
            </a:r>
            <a:r>
              <a:rPr lang="en-US" dirty="0" smtClean="0"/>
              <a:t>aradigm of the  PUNS Database</a:t>
            </a:r>
            <a:endParaRPr lang="en-US" dirty="0"/>
          </a:p>
        </p:txBody>
      </p:sp>
      <p:sp>
        <p:nvSpPr>
          <p:cNvPr id="3" name="Content Placeholder 2"/>
          <p:cNvSpPr>
            <a:spLocks noGrp="1"/>
          </p:cNvSpPr>
          <p:nvPr>
            <p:ph idx="1"/>
          </p:nvPr>
        </p:nvSpPr>
        <p:spPr/>
        <p:txBody>
          <a:bodyPr/>
          <a:lstStyle/>
          <a:p>
            <a:r>
              <a:rPr lang="en-US" dirty="0" smtClean="0"/>
              <a:t>1200 new persons added each year to the PUNS Database – 100 per month for the last 5 years</a:t>
            </a:r>
          </a:p>
          <a:p>
            <a:endParaRPr lang="en-US" dirty="0" smtClean="0"/>
          </a:p>
          <a:p>
            <a:r>
              <a:rPr lang="en-US" dirty="0" smtClean="0"/>
              <a:t>Each year, 10% of the “planning </a:t>
            </a:r>
            <a:r>
              <a:rPr lang="en-US" dirty="0"/>
              <a:t>c</a:t>
            </a:r>
            <a:r>
              <a:rPr lang="en-US" dirty="0" smtClean="0"/>
              <a:t>ategory” will move from “future service needs” to “currently need services”</a:t>
            </a:r>
          </a:p>
          <a:p>
            <a:endParaRPr lang="en-US" dirty="0" smtClean="0"/>
          </a:p>
          <a:p>
            <a:r>
              <a:rPr lang="en-US" dirty="0" smtClean="0"/>
              <a:t>Of those with services initiated, 22% will receive CILA, 72% will enter HBS, and 6% “day program only”</a:t>
            </a:r>
          </a:p>
          <a:p>
            <a:endParaRPr lang="en-US" dirty="0" smtClean="0"/>
          </a:p>
          <a:p>
            <a:r>
              <a:rPr lang="en-US" dirty="0" smtClean="0"/>
              <a:t>70% of the </a:t>
            </a:r>
            <a:r>
              <a:rPr lang="en-US" dirty="0"/>
              <a:t>p</a:t>
            </a:r>
            <a:r>
              <a:rPr lang="en-US" dirty="0" smtClean="0"/>
              <a:t>ersons selected from PUNS will have services initiated, 30% will not</a:t>
            </a:r>
            <a:endParaRPr lang="en-US"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14</a:t>
            </a:fld>
            <a:endParaRPr lang="en-US" dirty="0"/>
          </a:p>
        </p:txBody>
      </p:sp>
    </p:spTree>
    <p:extLst>
      <p:ext uri="{BB962C8B-B14F-4D97-AF65-F5344CB8AC3E}">
        <p14:creationId xmlns:p14="http://schemas.microsoft.com/office/powerpoint/2010/main" val="2605997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A different approach; a different calculus; a different paradigm; a different conversation</a:t>
            </a:r>
            <a:endParaRPr lang="en-US" sz="32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600" dirty="0" smtClean="0"/>
              <a:t>Imagine, if you will, that there was no wait list for services</a:t>
            </a:r>
          </a:p>
          <a:p>
            <a:pPr>
              <a:buFont typeface="Arial" panose="020B0604020202020204" pitchFamily="34" charset="0"/>
              <a:buChar char="•"/>
            </a:pPr>
            <a:r>
              <a:rPr lang="en-US" sz="2600" dirty="0" smtClean="0"/>
              <a:t>Imagine that as people applied for services we could connect them with what they needed – when they needed it</a:t>
            </a:r>
          </a:p>
          <a:p>
            <a:pPr>
              <a:buFont typeface="Arial" panose="020B0604020202020204" pitchFamily="34" charset="0"/>
              <a:buChar char="•"/>
            </a:pPr>
            <a:r>
              <a:rPr lang="en-US" sz="2600" dirty="0" smtClean="0"/>
              <a:t>How many crisis situations could be averted?</a:t>
            </a:r>
          </a:p>
          <a:p>
            <a:pPr>
              <a:buFont typeface="Arial" panose="020B0604020202020204" pitchFamily="34" charset="0"/>
              <a:buChar char="•"/>
            </a:pPr>
            <a:r>
              <a:rPr lang="en-US" sz="2600" dirty="0" smtClean="0"/>
              <a:t>How costly would the services be?</a:t>
            </a:r>
          </a:p>
          <a:p>
            <a:pPr>
              <a:buFont typeface="Arial" panose="020B0604020202020204" pitchFamily="34" charset="0"/>
              <a:buChar char="•"/>
            </a:pPr>
            <a:r>
              <a:rPr lang="en-US" sz="2600" dirty="0" smtClean="0"/>
              <a:t>Imagine if we changed the nature of our conversation at intake</a:t>
            </a:r>
          </a:p>
          <a:p>
            <a:pPr>
              <a:buFont typeface="Arial" panose="020B0604020202020204" pitchFamily="34" charset="0"/>
              <a:buChar char="•"/>
            </a:pPr>
            <a:r>
              <a:rPr lang="en-US" sz="2600" dirty="0" smtClean="0"/>
              <a:t>How many individuals and families would say: I want 24 hour CILA services?</a:t>
            </a:r>
            <a:endParaRPr lang="en-US" sz="2600"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15</a:t>
            </a:fld>
            <a:endParaRPr lang="en-US" dirty="0"/>
          </a:p>
        </p:txBody>
      </p:sp>
    </p:spTree>
    <p:extLst>
      <p:ext uri="{BB962C8B-B14F-4D97-AF65-F5344CB8AC3E}">
        <p14:creationId xmlns:p14="http://schemas.microsoft.com/office/powerpoint/2010/main" val="38017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Closing remarks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16</a:t>
            </a:fld>
            <a:endParaRPr lang="en-US" dirty="0"/>
          </a:p>
        </p:txBody>
      </p:sp>
      <p:pic>
        <p:nvPicPr>
          <p:cNvPr id="1026" name="Picture 2" descr="Image result for Questions and answer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1828800"/>
            <a:ext cx="5124450" cy="3371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47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Systems Change</a:t>
            </a:r>
            <a:endParaRPr lang="en-US" dirty="0"/>
          </a:p>
        </p:txBody>
      </p:sp>
      <p:sp>
        <p:nvSpPr>
          <p:cNvPr id="3" name="Content Placeholder 2"/>
          <p:cNvSpPr>
            <a:spLocks noGrp="1"/>
          </p:cNvSpPr>
          <p:nvPr>
            <p:ph idx="1"/>
          </p:nvPr>
        </p:nvSpPr>
        <p:spPr/>
        <p:txBody>
          <a:bodyPr>
            <a:normAutofit fontScale="85000" lnSpcReduction="10000"/>
          </a:bodyPr>
          <a:lstStyle/>
          <a:p>
            <a:pPr>
              <a:buFont typeface="Courier New" panose="02070309020205020404" pitchFamily="49" charset="0"/>
              <a:buChar char="o"/>
            </a:pPr>
            <a:r>
              <a:rPr lang="en-US" sz="3100" dirty="0" smtClean="0"/>
              <a:t>In December 2013, the Division announced its plans to embark on systems change in recognition of the </a:t>
            </a:r>
            <a:r>
              <a:rPr lang="en-US" sz="3100" dirty="0"/>
              <a:t>need to grow </a:t>
            </a:r>
            <a:r>
              <a:rPr lang="en-US" sz="3100" dirty="0" smtClean="0"/>
              <a:t>the system in order to provide adequate supports as people transitioned from state </a:t>
            </a:r>
            <a:r>
              <a:rPr lang="en-US" sz="3100" dirty="0"/>
              <a:t>institutions and ICF/MR </a:t>
            </a:r>
            <a:r>
              <a:rPr lang="en-US" sz="3100" dirty="0" smtClean="0"/>
              <a:t>settings.</a:t>
            </a:r>
          </a:p>
          <a:p>
            <a:pPr>
              <a:buFont typeface="Courier New" panose="02070309020205020404" pitchFamily="49" charset="0"/>
              <a:buChar char="o"/>
            </a:pPr>
            <a:endParaRPr lang="en-US" sz="3100" dirty="0" smtClean="0"/>
          </a:p>
          <a:p>
            <a:pPr>
              <a:buFont typeface="Courier New" panose="02070309020205020404" pitchFamily="49" charset="0"/>
              <a:buChar char="o"/>
            </a:pPr>
            <a:r>
              <a:rPr lang="en-US" sz="3100" dirty="0" smtClean="0"/>
              <a:t>In order </a:t>
            </a:r>
            <a:r>
              <a:rPr lang="en-US" sz="3100" dirty="0"/>
              <a:t>to serve everyone </a:t>
            </a:r>
            <a:r>
              <a:rPr lang="en-US" sz="3100" dirty="0" smtClean="0"/>
              <a:t>well, </a:t>
            </a:r>
            <a:r>
              <a:rPr lang="en-US" sz="3100" dirty="0"/>
              <a:t>t</a:t>
            </a:r>
            <a:r>
              <a:rPr lang="en-US" sz="3100" dirty="0" smtClean="0"/>
              <a:t>he Division recognized the need to ensure all </a:t>
            </a:r>
            <a:r>
              <a:rPr lang="en-US" sz="3100" dirty="0"/>
              <a:t>parts of the </a:t>
            </a:r>
            <a:r>
              <a:rPr lang="en-US" sz="3100" dirty="0" smtClean="0"/>
              <a:t>system were functioning optimally. </a:t>
            </a:r>
          </a:p>
          <a:p>
            <a:pPr>
              <a:buFont typeface="Courier New" panose="02070309020205020404" pitchFamily="49" charset="0"/>
              <a:buChar char="o"/>
            </a:pPr>
            <a:endParaRPr lang="en-US" sz="3100" dirty="0" smtClean="0"/>
          </a:p>
          <a:p>
            <a:pPr>
              <a:buFont typeface="Courier New" panose="02070309020205020404" pitchFamily="49" charset="0"/>
              <a:buChar char="o"/>
            </a:pPr>
            <a:r>
              <a:rPr lang="en-US" sz="3100" dirty="0" smtClean="0"/>
              <a:t>The Life Choices Initiative eventually became the vehicle for effecting systems transformation. </a:t>
            </a:r>
            <a:endParaRPr lang="en-US" sz="3100" dirty="0"/>
          </a:p>
          <a:p>
            <a:endParaRPr lang="en-US"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2</a:t>
            </a:fld>
            <a:endParaRPr lang="en-US" dirty="0"/>
          </a:p>
        </p:txBody>
      </p:sp>
    </p:spTree>
    <p:extLst>
      <p:ext uri="{BB962C8B-B14F-4D97-AF65-F5344CB8AC3E}">
        <p14:creationId xmlns:p14="http://schemas.microsoft.com/office/powerpoint/2010/main" val="290108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question is: Does our service delivery paradigm support system transformation? </a:t>
            </a:r>
            <a:endParaRPr lang="en-US" dirty="0"/>
          </a:p>
        </p:txBody>
      </p:sp>
      <p:sp>
        <p:nvSpPr>
          <p:cNvPr id="3" name="Content Placeholder 2"/>
          <p:cNvSpPr>
            <a:spLocks noGrp="1"/>
          </p:cNvSpPr>
          <p:nvPr>
            <p:ph idx="1"/>
          </p:nvPr>
        </p:nvSpPr>
        <p:spPr/>
        <p:txBody>
          <a:bodyPr/>
          <a:lstStyle/>
          <a:p>
            <a:pPr marL="0" lvl="0" indent="0">
              <a:buNone/>
            </a:pPr>
            <a:r>
              <a:rPr lang="en-US" sz="2100" dirty="0"/>
              <a:t> </a:t>
            </a:r>
            <a:r>
              <a:rPr lang="en-US" sz="2500" dirty="0" smtClean="0"/>
              <a:t>Factors to be considered: </a:t>
            </a:r>
            <a:r>
              <a:rPr lang="en-US" sz="2500" dirty="0"/>
              <a:t> </a:t>
            </a:r>
          </a:p>
          <a:p>
            <a:pPr lvl="1">
              <a:buFont typeface="Courier New" panose="02070309020205020404" pitchFamily="49" charset="0"/>
              <a:buChar char="o"/>
            </a:pPr>
            <a:r>
              <a:rPr lang="en-US" sz="2500" dirty="0" smtClean="0"/>
              <a:t>We </a:t>
            </a:r>
            <a:r>
              <a:rPr lang="en-US" sz="2500" dirty="0"/>
              <a:t>are serving many more people in the last few years, and far more people at home than ever before in our history</a:t>
            </a:r>
          </a:p>
          <a:p>
            <a:pPr lvl="1">
              <a:buFont typeface="Courier New" panose="02070309020205020404" pitchFamily="49" charset="0"/>
              <a:buChar char="o"/>
            </a:pPr>
            <a:r>
              <a:rPr lang="en-US" sz="2500" dirty="0"/>
              <a:t>Our wait list grows by 100 people every month</a:t>
            </a:r>
          </a:p>
          <a:p>
            <a:pPr lvl="1">
              <a:buFont typeface="Courier New" panose="02070309020205020404" pitchFamily="49" charset="0"/>
              <a:buChar char="o"/>
            </a:pPr>
            <a:r>
              <a:rPr lang="en-US" sz="2500" dirty="0"/>
              <a:t>The current budget situation obligates us to continue to look at ways to assure people’s satisfaction with their services, while offering services that are cost effective and meet the needs of the people we serve. </a:t>
            </a:r>
          </a:p>
          <a:p>
            <a:endParaRPr lang="en-US"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3</a:t>
            </a:fld>
            <a:endParaRPr lang="en-US" dirty="0"/>
          </a:p>
        </p:txBody>
      </p:sp>
    </p:spTree>
    <p:extLst>
      <p:ext uri="{BB962C8B-B14F-4D97-AF65-F5344CB8AC3E}">
        <p14:creationId xmlns:p14="http://schemas.microsoft.com/office/powerpoint/2010/main" val="300955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Leveraging the Future</a:t>
            </a:r>
            <a:endParaRPr lang="en-US" dirty="0"/>
          </a:p>
        </p:txBody>
      </p:sp>
      <p:sp>
        <p:nvSpPr>
          <p:cNvPr id="3" name="Content Placeholder 2"/>
          <p:cNvSpPr>
            <a:spLocks noGrp="1"/>
          </p:cNvSpPr>
          <p:nvPr>
            <p:ph idx="1"/>
          </p:nvPr>
        </p:nvSpPr>
        <p:spPr/>
        <p:txBody>
          <a:bodyPr>
            <a:normAutofit lnSpcReduction="10000"/>
          </a:bodyPr>
          <a:lstStyle/>
          <a:p>
            <a:r>
              <a:rPr lang="en-US" dirty="0" smtClean="0"/>
              <a:t>What’s the best way to predict the future?</a:t>
            </a:r>
          </a:p>
          <a:p>
            <a:r>
              <a:rPr lang="en-US" dirty="0" smtClean="0"/>
              <a:t>The most important role of leaders – finding the future </a:t>
            </a:r>
          </a:p>
          <a:p>
            <a:r>
              <a:rPr lang="en-US" dirty="0" smtClean="0"/>
              <a:t>Where is our greatest leverage?</a:t>
            </a:r>
          </a:p>
          <a:p>
            <a:r>
              <a:rPr lang="en-US" dirty="0" smtClean="0"/>
              <a:t>In order to find the future, leaders must understand the importance of paradigms and paradigm shifts</a:t>
            </a:r>
          </a:p>
          <a:p>
            <a:r>
              <a:rPr lang="en-US" dirty="0" smtClean="0"/>
              <a:t>Futurist Joel Barker was the first person to popularize the concept of paradigm shifts – outside of scientific discussion - for the corporate world</a:t>
            </a:r>
          </a:p>
          <a:p>
            <a:r>
              <a:rPr lang="en-US" dirty="0" smtClean="0"/>
              <a:t>Paradigm shifts radically alter the direction of the future</a:t>
            </a:r>
          </a:p>
          <a:p>
            <a:r>
              <a:rPr lang="en-US" dirty="0" smtClean="0"/>
              <a:t>Without this insight, leaders miss opportunities to leverage the most basic benefit of change – a new way to solve problems</a:t>
            </a:r>
            <a:endParaRPr lang="en-US" dirty="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Pulling back or readjusting our lens</a:t>
            </a:r>
            <a:endParaRPr lang="en-US" dirty="0"/>
          </a:p>
        </p:txBody>
      </p:sp>
      <p:sp>
        <p:nvSpPr>
          <p:cNvPr id="3" name="Content Placeholder 2"/>
          <p:cNvSpPr>
            <a:spLocks noGrp="1"/>
          </p:cNvSpPr>
          <p:nvPr>
            <p:ph idx="1"/>
          </p:nvPr>
        </p:nvSpPr>
        <p:spPr>
          <a:xfrm>
            <a:off x="304800" y="1660890"/>
            <a:ext cx="8534400" cy="4435110"/>
          </a:xfrm>
        </p:spPr>
        <p:txBody>
          <a:bodyPr>
            <a:noAutofit/>
          </a:bodyPr>
          <a:lstStyle/>
          <a:p>
            <a:r>
              <a:rPr lang="en-US" sz="2800" dirty="0" smtClean="0"/>
              <a:t>In </a:t>
            </a:r>
            <a:r>
              <a:rPr lang="en-US" sz="2800" dirty="0"/>
              <a:t>his 1992 Book, </a:t>
            </a:r>
            <a:r>
              <a:rPr lang="en-US" sz="2800" dirty="0" smtClean="0"/>
              <a:t>“Paradigms</a:t>
            </a:r>
            <a:r>
              <a:rPr lang="en-US" sz="2800" dirty="0"/>
              <a:t>: The Business of Discovering the </a:t>
            </a:r>
            <a:r>
              <a:rPr lang="en-US" sz="2800" dirty="0" smtClean="0"/>
              <a:t>Future”, Joel </a:t>
            </a:r>
            <a:r>
              <a:rPr lang="en-US" sz="2800" dirty="0"/>
              <a:t>Barker defines paradigms as a set of </a:t>
            </a:r>
            <a:r>
              <a:rPr lang="en-US" sz="2800" dirty="0" smtClean="0"/>
              <a:t>assumption, or the </a:t>
            </a:r>
            <a:r>
              <a:rPr lang="en-US" sz="2800" dirty="0"/>
              <a:t>lens through which we view the </a:t>
            </a:r>
            <a:r>
              <a:rPr lang="en-US" sz="2800" dirty="0" smtClean="0"/>
              <a:t>world</a:t>
            </a:r>
          </a:p>
          <a:p>
            <a:endParaRPr lang="en-US" sz="2800" dirty="0" smtClean="0"/>
          </a:p>
          <a:p>
            <a:r>
              <a:rPr lang="en-US" sz="2800" dirty="0" smtClean="0"/>
              <a:t>Imagine a </a:t>
            </a:r>
            <a:r>
              <a:rPr lang="en-US" sz="2800" dirty="0"/>
              <a:t>paradigm is the lens of a camera through which you see the </a:t>
            </a:r>
            <a:r>
              <a:rPr lang="en-US" sz="2800" dirty="0" smtClean="0"/>
              <a:t>world.  Anything </a:t>
            </a:r>
            <a:r>
              <a:rPr lang="en-US" sz="2800" dirty="0"/>
              <a:t>within the camera’s view is easily discernible, but anything outside is not seen, even though it is really there</a:t>
            </a:r>
          </a:p>
          <a:p>
            <a:endParaRPr lang="en-US" sz="2800" dirty="0" smtClean="0"/>
          </a:p>
          <a:p>
            <a:endParaRPr lang="en-US" sz="2800" dirty="0"/>
          </a:p>
          <a:p>
            <a:pPr marL="0" indent="0">
              <a:buNone/>
            </a:pP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5</a:t>
            </a:fld>
            <a:endParaRPr lang="en-US" dirty="0"/>
          </a:p>
        </p:txBody>
      </p:sp>
    </p:spTree>
    <p:extLst>
      <p:ext uri="{BB962C8B-B14F-4D97-AF65-F5344CB8AC3E}">
        <p14:creationId xmlns:p14="http://schemas.microsoft.com/office/powerpoint/2010/main" val="1207206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Paradigm shifts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latin typeface="Arial" panose="020B0604020202020204" pitchFamily="34" charset="0"/>
                <a:cs typeface="Arial" panose="020B0604020202020204" pitchFamily="34" charset="0"/>
              </a:rPr>
              <a:t>According to Barker, a paradigm shift is a change to a new game or a new set of </a:t>
            </a:r>
            <a:r>
              <a:rPr lang="en-US" sz="3200" dirty="0" smtClean="0">
                <a:latin typeface="Arial" panose="020B0604020202020204" pitchFamily="34" charset="0"/>
                <a:cs typeface="Arial" panose="020B0604020202020204" pitchFamily="34" charset="0"/>
              </a:rPr>
              <a:t>rules</a:t>
            </a:r>
          </a:p>
          <a:p>
            <a:r>
              <a:rPr lang="en-US" sz="3200" dirty="0" smtClean="0">
                <a:latin typeface="Arial" panose="020B0604020202020204" pitchFamily="34" charset="0"/>
                <a:cs typeface="Arial" panose="020B0604020202020204" pitchFamily="34" charset="0"/>
              </a:rPr>
              <a:t>Essentially, that’s what we are talking about for our system</a:t>
            </a: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To affect paradigm shifts, it requires us to adjust the lens through which we view the world</a:t>
            </a:r>
          </a:p>
          <a:p>
            <a:r>
              <a:rPr lang="en-US" sz="3200" dirty="0" smtClean="0"/>
              <a:t>A </a:t>
            </a:r>
            <a:r>
              <a:rPr lang="en-US" sz="3200" dirty="0"/>
              <a:t>paradigm shift is a fundamental change in thinking – not a change from Coke to Pepsi, but from tap water to bottled water</a:t>
            </a:r>
          </a:p>
          <a:p>
            <a:pPr>
              <a:buFont typeface="Arial" panose="020B0604020202020204" pitchFamily="34" charset="0"/>
              <a:buChar char="•"/>
            </a:pPr>
            <a:endParaRPr lang="en-US" sz="3200" dirty="0" smtClean="0"/>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6</a:t>
            </a:fld>
            <a:endParaRPr lang="en-US" dirty="0"/>
          </a:p>
        </p:txBody>
      </p:sp>
    </p:spTree>
    <p:extLst>
      <p:ext uri="{BB962C8B-B14F-4D97-AF65-F5344CB8AC3E}">
        <p14:creationId xmlns:p14="http://schemas.microsoft.com/office/powerpoint/2010/main" val="401315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 you see in this picture?</a:t>
            </a:r>
          </a:p>
        </p:txBody>
      </p:sp>
      <p:sp>
        <p:nvSpPr>
          <p:cNvPr id="3" name="Content Placeholder 2"/>
          <p:cNvSpPr>
            <a:spLocks noGrp="1"/>
          </p:cNvSpPr>
          <p:nvPr>
            <p:ph idx="1"/>
          </p:nvPr>
        </p:nvSpPr>
        <p:spPr/>
        <p:txBody>
          <a:bodyPr/>
          <a:lstStyle/>
          <a:p>
            <a:endParaRPr lang="en-US" dirty="0"/>
          </a:p>
        </p:txBody>
      </p:sp>
      <p:pic>
        <p:nvPicPr>
          <p:cNvPr id="5122" name="Picture 2" descr="Oleg Shuplyak hidden face illus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654175"/>
            <a:ext cx="3048000" cy="412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744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 you see in this picture?</a:t>
            </a:r>
          </a:p>
        </p:txBody>
      </p:sp>
      <p:sp>
        <p:nvSpPr>
          <p:cNvPr id="3" name="Content Placeholder 2"/>
          <p:cNvSpPr>
            <a:spLocks noGrp="1"/>
          </p:cNvSpPr>
          <p:nvPr>
            <p:ph idx="1"/>
          </p:nvPr>
        </p:nvSpPr>
        <p:spPr/>
        <p:txBody>
          <a:bodyPr/>
          <a:lstStyle/>
          <a:p>
            <a:endParaRPr lang="en-US"/>
          </a:p>
        </p:txBody>
      </p:sp>
      <p:pic>
        <p:nvPicPr>
          <p:cNvPr id="8194" name="Picture 2" descr="Towels Do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2611838"/>
            <a:ext cx="4333875" cy="272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69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90600"/>
          </a:xfrm>
        </p:spPr>
        <p:txBody>
          <a:bodyPr>
            <a:normAutofit fontScale="90000"/>
          </a:bodyPr>
          <a:lstStyle/>
          <a:p>
            <a:pPr algn="ctr"/>
            <a:r>
              <a:rPr lang="en-US" dirty="0" smtClean="0"/>
              <a:t>Is an adjustment in our lens really necessary?</a:t>
            </a:r>
            <a:endParaRPr lang="en-US" dirty="0"/>
          </a:p>
        </p:txBody>
      </p:sp>
      <p:sp>
        <p:nvSpPr>
          <p:cNvPr id="3" name="Content Placeholder 2"/>
          <p:cNvSpPr>
            <a:spLocks noGrp="1"/>
          </p:cNvSpPr>
          <p:nvPr>
            <p:ph idx="1"/>
          </p:nvPr>
        </p:nvSpPr>
        <p:spPr>
          <a:xfrm>
            <a:off x="304800" y="1447800"/>
            <a:ext cx="8686800" cy="5029200"/>
          </a:xfrm>
        </p:spPr>
        <p:txBody>
          <a:bodyPr>
            <a:noAutofit/>
          </a:bodyPr>
          <a:lstStyle/>
          <a:p>
            <a:pPr marL="0" indent="0">
              <a:buNone/>
            </a:pPr>
            <a:r>
              <a:rPr lang="en-US" sz="2000" dirty="0" smtClean="0">
                <a:latin typeface="Arial" panose="020B0604020202020204" pitchFamily="34" charset="0"/>
                <a:cs typeface="Arial" panose="020B0604020202020204" pitchFamily="34" charset="0"/>
              </a:rPr>
              <a:t>We should be continually re-examining our assumptions and our paradigms in response to changes in </a:t>
            </a:r>
            <a:r>
              <a:rPr lang="en-US" sz="2000" dirty="0">
                <a:latin typeface="Arial" panose="020B0604020202020204" pitchFamily="34" charset="0"/>
                <a:cs typeface="Arial" panose="020B0604020202020204" pitchFamily="34" charset="0"/>
              </a:rPr>
              <a:t>our internal and external task </a:t>
            </a:r>
            <a:r>
              <a:rPr lang="en-US" sz="2000" dirty="0" smtClean="0">
                <a:latin typeface="Arial" panose="020B0604020202020204" pitchFamily="34" charset="0"/>
                <a:cs typeface="Arial" panose="020B0604020202020204" pitchFamily="34" charset="0"/>
              </a:rPr>
              <a:t>environments</a:t>
            </a:r>
          </a:p>
          <a:p>
            <a:pPr marL="0" indent="0">
              <a:buNone/>
            </a:pPr>
            <a:r>
              <a:rPr lang="en-US" sz="2000" dirty="0" smtClean="0">
                <a:latin typeface="Arial" panose="020B0604020202020204" pitchFamily="34" charset="0"/>
                <a:cs typeface="Arial" panose="020B0604020202020204" pitchFamily="34" charset="0"/>
              </a:rPr>
              <a:t>Consider the following:</a:t>
            </a:r>
            <a:endParaRPr lang="en-US" sz="2000" dirty="0" smtClean="0"/>
          </a:p>
          <a:p>
            <a:pPr>
              <a:buFont typeface="Courier New" panose="02070309020205020404" pitchFamily="49" charset="0"/>
              <a:buChar char="o"/>
            </a:pPr>
            <a:r>
              <a:rPr lang="en-US" sz="2000" dirty="0" smtClean="0"/>
              <a:t>For </a:t>
            </a:r>
            <a:r>
              <a:rPr lang="en-US" sz="2000" dirty="0"/>
              <a:t>a long time it was believed that the world was flat (a view still held by some</a:t>
            </a:r>
            <a:r>
              <a:rPr lang="en-US" sz="2000" dirty="0" smtClean="0"/>
              <a:t>).</a:t>
            </a:r>
          </a:p>
          <a:p>
            <a:pPr>
              <a:buFont typeface="Courier New" panose="02070309020205020404" pitchFamily="49" charset="0"/>
              <a:buChar char="o"/>
            </a:pPr>
            <a:r>
              <a:rPr lang="en-US" sz="2000" dirty="0" smtClean="0"/>
              <a:t>Emily </a:t>
            </a:r>
            <a:r>
              <a:rPr lang="en-US" sz="2000" dirty="0"/>
              <a:t>Dickinson's poetry was judged to be unpublishable because it didn't rhyme.</a:t>
            </a:r>
          </a:p>
          <a:p>
            <a:pPr>
              <a:buFont typeface="Courier New" panose="02070309020205020404" pitchFamily="49" charset="0"/>
              <a:buChar char="o"/>
            </a:pPr>
            <a:r>
              <a:rPr lang="en-US" sz="2000" dirty="0" smtClean="0"/>
              <a:t>Football </a:t>
            </a:r>
            <a:r>
              <a:rPr lang="en-US" sz="2000" dirty="0"/>
              <a:t>coach </a:t>
            </a:r>
            <a:r>
              <a:rPr lang="en-US" sz="2000" dirty="0" err="1"/>
              <a:t>Knute</a:t>
            </a:r>
            <a:r>
              <a:rPr lang="en-US" sz="2000" dirty="0"/>
              <a:t> Rockne's use of the forward pass at Notre Dame was viewed as a fad that would not last.</a:t>
            </a:r>
          </a:p>
          <a:p>
            <a:pPr>
              <a:buFont typeface="Courier New" panose="02070309020205020404" pitchFamily="49" charset="0"/>
              <a:buChar char="o"/>
            </a:pPr>
            <a:r>
              <a:rPr lang="en-US" sz="2000" dirty="0" smtClean="0"/>
              <a:t>Einstein's </a:t>
            </a:r>
            <a:r>
              <a:rPr lang="en-US" sz="2000" dirty="0"/>
              <a:t>appearance and behavior suggested retardation.</a:t>
            </a:r>
          </a:p>
          <a:p>
            <a:pPr>
              <a:buFont typeface="Courier New" panose="02070309020205020404" pitchFamily="49" charset="0"/>
              <a:buChar char="o"/>
            </a:pPr>
            <a:r>
              <a:rPr lang="en-US" sz="2000" dirty="0" smtClean="0"/>
              <a:t>Colonel </a:t>
            </a:r>
            <a:r>
              <a:rPr lang="en-US" sz="2000" dirty="0"/>
              <a:t>Sanders was considered too old to start a business.</a:t>
            </a:r>
          </a:p>
          <a:p>
            <a:pPr>
              <a:buFont typeface="Courier New" panose="02070309020205020404" pitchFamily="49" charset="0"/>
              <a:buChar char="o"/>
            </a:pPr>
            <a:r>
              <a:rPr lang="en-US" sz="2000" dirty="0" smtClean="0"/>
              <a:t>Men </a:t>
            </a:r>
            <a:r>
              <a:rPr lang="en-US" sz="2000" dirty="0"/>
              <a:t>insisted that iron ships would not float, that they would damage more easily than wooden ships when grounding, and that the iron bottoms would rust.</a:t>
            </a:r>
          </a:p>
        </p:txBody>
      </p:sp>
      <p:sp>
        <p:nvSpPr>
          <p:cNvPr id="4" name="Slide Number Placeholder 3"/>
          <p:cNvSpPr>
            <a:spLocks noGrp="1"/>
          </p:cNvSpPr>
          <p:nvPr>
            <p:ph type="sldNum" sz="quarter" idx="12"/>
          </p:nvPr>
        </p:nvSpPr>
        <p:spPr/>
        <p:txBody>
          <a:bodyPr/>
          <a:lstStyle/>
          <a:p>
            <a:pPr>
              <a:defRPr/>
            </a:pPr>
            <a:fld id="{270CA350-3E08-414C-9364-99D352471E18}" type="slidenum">
              <a:rPr lang="en-US" smtClean="0"/>
              <a:pPr>
                <a:defRPr/>
              </a:pPr>
              <a:t>9</a:t>
            </a:fld>
            <a:endParaRPr lang="en-US" dirty="0"/>
          </a:p>
        </p:txBody>
      </p:sp>
    </p:spTree>
    <p:extLst>
      <p:ext uri="{BB962C8B-B14F-4D97-AF65-F5344CB8AC3E}">
        <p14:creationId xmlns:p14="http://schemas.microsoft.com/office/powerpoint/2010/main" val="3895209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2823</TotalTime>
  <Words>1044</Words>
  <Application>Microsoft Office PowerPoint</Application>
  <PresentationFormat>On-screen Show (4:3)</PresentationFormat>
  <Paragraphs>100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Clarity</vt:lpstr>
      <vt:lpstr>Pulling Back the Lens to See the Big Picture   </vt:lpstr>
      <vt:lpstr>Systems Change</vt:lpstr>
      <vt:lpstr>The question is: Does our service delivery paradigm support system transformation? </vt:lpstr>
      <vt:lpstr>Leveraging the Future</vt:lpstr>
      <vt:lpstr>Pulling back or readjusting our lens</vt:lpstr>
      <vt:lpstr>Paradigm shifts</vt:lpstr>
      <vt:lpstr>What do you see in this picture?</vt:lpstr>
      <vt:lpstr>What do you see in this picture?</vt:lpstr>
      <vt:lpstr>Is an adjustment in our lens really necessary?</vt:lpstr>
      <vt:lpstr>Considerations for systems change</vt:lpstr>
      <vt:lpstr>Areas that require a different view (paradigm)</vt:lpstr>
      <vt:lpstr>Housing Options</vt:lpstr>
      <vt:lpstr>Creating pathways to employment</vt:lpstr>
      <vt:lpstr>Changing the fundamental paradigm of the  PUNS Database</vt:lpstr>
      <vt:lpstr>A different approach; a different calculus; a different paradigm; a different conversation</vt:lpstr>
      <vt:lpstr>Closing remarks</vt:lpstr>
    </vt:vector>
  </TitlesOfParts>
  <Company>State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Supervisory Orientation</dc:title>
  <dc:creator>DHSDDNN</dc:creator>
  <cp:lastModifiedBy>Janet</cp:lastModifiedBy>
  <cp:revision>233</cp:revision>
  <cp:lastPrinted>2017-04-25T00:26:38Z</cp:lastPrinted>
  <dcterms:created xsi:type="dcterms:W3CDTF">2013-10-31T14:03:16Z</dcterms:created>
  <dcterms:modified xsi:type="dcterms:W3CDTF">2017-05-04T16:41:24Z</dcterms:modified>
</cp:coreProperties>
</file>