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26"/>
  </p:notesMasterIdLst>
  <p:handoutMasterIdLst>
    <p:handoutMasterId r:id="rId27"/>
  </p:handoutMasterIdLst>
  <p:sldIdLst>
    <p:sldId id="414" r:id="rId2"/>
    <p:sldId id="452" r:id="rId3"/>
    <p:sldId id="357" r:id="rId4"/>
    <p:sldId id="437" r:id="rId5"/>
    <p:sldId id="416" r:id="rId6"/>
    <p:sldId id="439" r:id="rId7"/>
    <p:sldId id="258" r:id="rId8"/>
    <p:sldId id="440" r:id="rId9"/>
    <p:sldId id="441" r:id="rId10"/>
    <p:sldId id="445" r:id="rId11"/>
    <p:sldId id="431" r:id="rId12"/>
    <p:sldId id="446" r:id="rId13"/>
    <p:sldId id="427" r:id="rId14"/>
    <p:sldId id="447" r:id="rId15"/>
    <p:sldId id="418" r:id="rId16"/>
    <p:sldId id="448" r:id="rId17"/>
    <p:sldId id="277" r:id="rId18"/>
    <p:sldId id="424" r:id="rId19"/>
    <p:sldId id="450" r:id="rId20"/>
    <p:sldId id="433" r:id="rId21"/>
    <p:sldId id="451" r:id="rId22"/>
    <p:sldId id="343" r:id="rId23"/>
    <p:sldId id="385" r:id="rId24"/>
    <p:sldId id="434" r:id="rId25"/>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initials="M" lastIdx="1" clrIdx="0">
    <p:extLst>
      <p:ext uri="{19B8F6BF-5375-455C-9EA6-DF929625EA0E}">
        <p15:presenceInfo xmlns:p15="http://schemas.microsoft.com/office/powerpoint/2012/main" userId="Meg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3" autoAdjust="0"/>
    <p:restoredTop sz="72471" autoAdjust="0"/>
  </p:normalViewPr>
  <p:slideViewPr>
    <p:cSldViewPr>
      <p:cViewPr varScale="1">
        <p:scale>
          <a:sx n="78" d="100"/>
          <a:sy n="78" d="100"/>
        </p:scale>
        <p:origin x="1680" y="6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97" d="100"/>
          <a:sy n="97" d="100"/>
        </p:scale>
        <p:origin x="361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3F9D42-8A0F-4F63-AB3A-F6DE39D2F2C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4927C64-8070-4F1F-AF91-832E9AFD0794}">
      <dgm:prSet/>
      <dgm:spPr/>
      <dgm:t>
        <a:bodyPr/>
        <a:lstStyle/>
        <a:p>
          <a:r>
            <a:rPr lang="en-US" b="1"/>
            <a:t>Ligas Family Advocate Program</a:t>
          </a:r>
          <a:endParaRPr lang="en-US"/>
        </a:p>
      </dgm:t>
    </dgm:pt>
    <dgm:pt modelId="{858B90AA-DC2E-4C4F-A6D5-640EE9825994}" type="parTrans" cxnId="{6F847FC6-CB03-4D76-9929-90C8FE3B1B4F}">
      <dgm:prSet/>
      <dgm:spPr/>
      <dgm:t>
        <a:bodyPr/>
        <a:lstStyle/>
        <a:p>
          <a:endParaRPr lang="en-US"/>
        </a:p>
      </dgm:t>
    </dgm:pt>
    <dgm:pt modelId="{D64727AF-0B0C-4934-A9B1-9E4800DC1BCF}" type="sibTrans" cxnId="{6F847FC6-CB03-4D76-9929-90C8FE3B1B4F}">
      <dgm:prSet/>
      <dgm:spPr/>
      <dgm:t>
        <a:bodyPr/>
        <a:lstStyle/>
        <a:p>
          <a:endParaRPr lang="en-US"/>
        </a:p>
      </dgm:t>
    </dgm:pt>
    <dgm:pt modelId="{C0518472-D555-4376-A094-E09E60CBC2AA}">
      <dgm:prSet/>
      <dgm:spPr/>
      <dgm:t>
        <a:bodyPr/>
        <a:lstStyle/>
        <a:p>
          <a:r>
            <a:rPr lang="en-US"/>
            <a:t>Family Support Network of Illinois</a:t>
          </a:r>
        </a:p>
      </dgm:t>
    </dgm:pt>
    <dgm:pt modelId="{9F934BF6-2020-4F7D-9740-C16DC218A385}" type="parTrans" cxnId="{555A7488-7F59-48F9-9919-D04E11B290DC}">
      <dgm:prSet/>
      <dgm:spPr/>
      <dgm:t>
        <a:bodyPr/>
        <a:lstStyle/>
        <a:p>
          <a:endParaRPr lang="en-US"/>
        </a:p>
      </dgm:t>
    </dgm:pt>
    <dgm:pt modelId="{EE581454-876E-431F-8796-8B925338A21B}" type="sibTrans" cxnId="{555A7488-7F59-48F9-9919-D04E11B290DC}">
      <dgm:prSet/>
      <dgm:spPr/>
      <dgm:t>
        <a:bodyPr/>
        <a:lstStyle/>
        <a:p>
          <a:endParaRPr lang="en-US"/>
        </a:p>
      </dgm:t>
    </dgm:pt>
    <dgm:pt modelId="{7BB4109C-959B-4139-B8A7-B9AC53EDABDF}">
      <dgm:prSet/>
      <dgm:spPr/>
      <dgm:t>
        <a:bodyPr/>
        <a:lstStyle/>
        <a:p>
          <a:r>
            <a:rPr lang="en-US"/>
            <a:t>Illinois Lifespan – Information &amp; Resources</a:t>
          </a:r>
        </a:p>
      </dgm:t>
    </dgm:pt>
    <dgm:pt modelId="{2E9B1AA2-C077-42A5-B8CB-AF5A63D08BC2}" type="parTrans" cxnId="{CEBCEAFE-F504-46D3-87A4-93C5CB8FBC96}">
      <dgm:prSet/>
      <dgm:spPr/>
      <dgm:t>
        <a:bodyPr/>
        <a:lstStyle/>
        <a:p>
          <a:endParaRPr lang="en-US"/>
        </a:p>
      </dgm:t>
    </dgm:pt>
    <dgm:pt modelId="{AE68F62A-01B3-4B3C-8F91-B541D85EE064}" type="sibTrans" cxnId="{CEBCEAFE-F504-46D3-87A4-93C5CB8FBC96}">
      <dgm:prSet/>
      <dgm:spPr/>
      <dgm:t>
        <a:bodyPr/>
        <a:lstStyle/>
        <a:p>
          <a:endParaRPr lang="en-US"/>
        </a:p>
      </dgm:t>
    </dgm:pt>
    <dgm:pt modelId="{61441600-B922-4BFE-BCBB-0B5E7333552B}">
      <dgm:prSet/>
      <dgm:spPr/>
      <dgm:t>
        <a:bodyPr/>
        <a:lstStyle/>
        <a:p>
          <a:r>
            <a:rPr lang="en-US"/>
            <a:t>Family to Family Health Information Center</a:t>
          </a:r>
        </a:p>
      </dgm:t>
    </dgm:pt>
    <dgm:pt modelId="{18D615EB-EA05-4789-8815-1C84ACFA49E2}" type="parTrans" cxnId="{3B5BD6D1-FB24-48FA-9597-47DFD570C019}">
      <dgm:prSet/>
      <dgm:spPr/>
      <dgm:t>
        <a:bodyPr/>
        <a:lstStyle/>
        <a:p>
          <a:endParaRPr lang="en-US"/>
        </a:p>
      </dgm:t>
    </dgm:pt>
    <dgm:pt modelId="{86BD75AA-55FD-4B52-A49D-DB4EAB6383E6}" type="sibTrans" cxnId="{3B5BD6D1-FB24-48FA-9597-47DFD570C019}">
      <dgm:prSet/>
      <dgm:spPr/>
      <dgm:t>
        <a:bodyPr/>
        <a:lstStyle/>
        <a:p>
          <a:endParaRPr lang="en-US"/>
        </a:p>
      </dgm:t>
    </dgm:pt>
    <dgm:pt modelId="{2ABFF21D-4C66-4E43-8AEA-AEEF10F5D6F9}">
      <dgm:prSet/>
      <dgm:spPr/>
      <dgm:t>
        <a:bodyPr/>
        <a:lstStyle/>
        <a:p>
          <a:r>
            <a:rPr lang="en-US"/>
            <a:t>Family Transition Project</a:t>
          </a:r>
        </a:p>
      </dgm:t>
    </dgm:pt>
    <dgm:pt modelId="{620634BD-C829-445C-820C-3F367B5D7158}" type="parTrans" cxnId="{62A9B1C4-3422-4CE3-BDAE-FFBBA431872D}">
      <dgm:prSet/>
      <dgm:spPr/>
      <dgm:t>
        <a:bodyPr/>
        <a:lstStyle/>
        <a:p>
          <a:endParaRPr lang="en-US"/>
        </a:p>
      </dgm:t>
    </dgm:pt>
    <dgm:pt modelId="{D5DC632A-605C-488E-B68D-F2DAC1B6D0C1}" type="sibTrans" cxnId="{62A9B1C4-3422-4CE3-BDAE-FFBBA431872D}">
      <dgm:prSet/>
      <dgm:spPr/>
      <dgm:t>
        <a:bodyPr/>
        <a:lstStyle/>
        <a:p>
          <a:endParaRPr lang="en-US"/>
        </a:p>
      </dgm:t>
    </dgm:pt>
    <dgm:pt modelId="{1C89741D-7285-419A-BE3E-369C19885CA5}">
      <dgm:prSet/>
      <dgm:spPr/>
      <dgm:t>
        <a:bodyPr/>
        <a:lstStyle/>
        <a:p>
          <a:r>
            <a:rPr lang="en-US"/>
            <a:t>Consumer Stipend Program</a:t>
          </a:r>
        </a:p>
      </dgm:t>
    </dgm:pt>
    <dgm:pt modelId="{045249E6-4A86-409E-B767-D398D01CFE9C}" type="parTrans" cxnId="{991825C5-2B71-4688-AAB7-C055C5BFC47F}">
      <dgm:prSet/>
      <dgm:spPr/>
      <dgm:t>
        <a:bodyPr/>
        <a:lstStyle/>
        <a:p>
          <a:endParaRPr lang="en-US"/>
        </a:p>
      </dgm:t>
    </dgm:pt>
    <dgm:pt modelId="{150DFDEA-E3BD-4C5F-9894-F6D66CFCCC19}" type="sibTrans" cxnId="{991825C5-2B71-4688-AAB7-C055C5BFC47F}">
      <dgm:prSet/>
      <dgm:spPr/>
      <dgm:t>
        <a:bodyPr/>
        <a:lstStyle/>
        <a:p>
          <a:endParaRPr lang="en-US"/>
        </a:p>
      </dgm:t>
    </dgm:pt>
    <dgm:pt modelId="{A58B977E-04BA-456A-A41F-DD11350ED5CA}">
      <dgm:prSet/>
      <dgm:spPr/>
      <dgm:t>
        <a:bodyPr/>
        <a:lstStyle/>
        <a:p>
          <a:r>
            <a:rPr lang="en-US"/>
            <a:t>Assistive Technology Program</a:t>
          </a:r>
        </a:p>
      </dgm:t>
    </dgm:pt>
    <dgm:pt modelId="{78633A52-33A9-4348-8738-27F651EE4A4B}" type="parTrans" cxnId="{45CADC96-E5B2-40E0-9B8D-2F847941CA98}">
      <dgm:prSet/>
      <dgm:spPr/>
      <dgm:t>
        <a:bodyPr/>
        <a:lstStyle/>
        <a:p>
          <a:endParaRPr lang="en-US"/>
        </a:p>
      </dgm:t>
    </dgm:pt>
    <dgm:pt modelId="{66EBC919-BA5F-49D1-95A3-A21A3640E0F0}" type="sibTrans" cxnId="{45CADC96-E5B2-40E0-9B8D-2F847941CA98}">
      <dgm:prSet/>
      <dgm:spPr/>
      <dgm:t>
        <a:bodyPr/>
        <a:lstStyle/>
        <a:p>
          <a:endParaRPr lang="en-US"/>
        </a:p>
      </dgm:t>
    </dgm:pt>
    <dgm:pt modelId="{1EC16E62-F356-4F4E-83AB-284640236A4A}">
      <dgm:prSet/>
      <dgm:spPr/>
      <dgm:t>
        <a:bodyPr/>
        <a:lstStyle/>
        <a:p>
          <a:r>
            <a:rPr lang="en-US"/>
            <a:t>Training Department</a:t>
          </a:r>
        </a:p>
      </dgm:t>
    </dgm:pt>
    <dgm:pt modelId="{25C0A0BF-C3F9-4B9E-A97B-84E5D61F2AED}" type="parTrans" cxnId="{ED15C068-F9E5-471E-B57F-212052D954FE}">
      <dgm:prSet/>
      <dgm:spPr/>
      <dgm:t>
        <a:bodyPr/>
        <a:lstStyle/>
        <a:p>
          <a:endParaRPr lang="en-US"/>
        </a:p>
      </dgm:t>
    </dgm:pt>
    <dgm:pt modelId="{41C0FD35-A6BA-4B75-9925-F17666B2094F}" type="sibTrans" cxnId="{ED15C068-F9E5-471E-B57F-212052D954FE}">
      <dgm:prSet/>
      <dgm:spPr/>
      <dgm:t>
        <a:bodyPr/>
        <a:lstStyle/>
        <a:p>
          <a:endParaRPr lang="en-US"/>
        </a:p>
      </dgm:t>
    </dgm:pt>
    <dgm:pt modelId="{FF862DF4-1ABA-4491-94B0-8A3E989D7F3E}">
      <dgm:prSet/>
      <dgm:spPr/>
      <dgm:t>
        <a:bodyPr/>
        <a:lstStyle/>
        <a:p>
          <a:r>
            <a:rPr lang="en-US"/>
            <a:t>https://www.thearcofil.org/</a:t>
          </a:r>
        </a:p>
      </dgm:t>
    </dgm:pt>
    <dgm:pt modelId="{EFE8B314-F8FB-4FCA-803E-5E5E611E1877}" type="parTrans" cxnId="{90AD6234-122D-4887-A2E2-0E841E6ECA4E}">
      <dgm:prSet/>
      <dgm:spPr/>
      <dgm:t>
        <a:bodyPr/>
        <a:lstStyle/>
        <a:p>
          <a:endParaRPr lang="en-US"/>
        </a:p>
      </dgm:t>
    </dgm:pt>
    <dgm:pt modelId="{F0D35B19-3E43-488C-9497-7BE3CEC4475E}" type="sibTrans" cxnId="{90AD6234-122D-4887-A2E2-0E841E6ECA4E}">
      <dgm:prSet/>
      <dgm:spPr/>
      <dgm:t>
        <a:bodyPr/>
        <a:lstStyle/>
        <a:p>
          <a:endParaRPr lang="en-US"/>
        </a:p>
      </dgm:t>
    </dgm:pt>
    <dgm:pt modelId="{820D19CD-D43B-4870-A5DF-8058D2ED32DC}" type="pres">
      <dgm:prSet presAssocID="{E53F9D42-8A0F-4F63-AB3A-F6DE39D2F2CE}" presName="linear" presStyleCnt="0">
        <dgm:presLayoutVars>
          <dgm:animLvl val="lvl"/>
          <dgm:resizeHandles val="exact"/>
        </dgm:presLayoutVars>
      </dgm:prSet>
      <dgm:spPr/>
    </dgm:pt>
    <dgm:pt modelId="{FA5F32B3-A630-4F50-9BDA-4B988B539D3C}" type="pres">
      <dgm:prSet presAssocID="{A4927C64-8070-4F1F-AF91-832E9AFD0794}" presName="parentText" presStyleLbl="node1" presStyleIdx="0" presStyleCnt="9">
        <dgm:presLayoutVars>
          <dgm:chMax val="0"/>
          <dgm:bulletEnabled val="1"/>
        </dgm:presLayoutVars>
      </dgm:prSet>
      <dgm:spPr/>
    </dgm:pt>
    <dgm:pt modelId="{A71B20B8-4CC3-427C-A947-B7C9657FBA4A}" type="pres">
      <dgm:prSet presAssocID="{D64727AF-0B0C-4934-A9B1-9E4800DC1BCF}" presName="spacer" presStyleCnt="0"/>
      <dgm:spPr/>
    </dgm:pt>
    <dgm:pt modelId="{4C1958FD-7DC2-4206-8FE9-9AF7C8241B94}" type="pres">
      <dgm:prSet presAssocID="{C0518472-D555-4376-A094-E09E60CBC2AA}" presName="parentText" presStyleLbl="node1" presStyleIdx="1" presStyleCnt="9">
        <dgm:presLayoutVars>
          <dgm:chMax val="0"/>
          <dgm:bulletEnabled val="1"/>
        </dgm:presLayoutVars>
      </dgm:prSet>
      <dgm:spPr/>
    </dgm:pt>
    <dgm:pt modelId="{3D984F13-9BD5-4941-8715-68E3A9C17AC9}" type="pres">
      <dgm:prSet presAssocID="{EE581454-876E-431F-8796-8B925338A21B}" presName="spacer" presStyleCnt="0"/>
      <dgm:spPr/>
    </dgm:pt>
    <dgm:pt modelId="{70E2A1B8-CFE8-41D5-9C13-FBEAE279F456}" type="pres">
      <dgm:prSet presAssocID="{7BB4109C-959B-4139-B8A7-B9AC53EDABDF}" presName="parentText" presStyleLbl="node1" presStyleIdx="2" presStyleCnt="9">
        <dgm:presLayoutVars>
          <dgm:chMax val="0"/>
          <dgm:bulletEnabled val="1"/>
        </dgm:presLayoutVars>
      </dgm:prSet>
      <dgm:spPr/>
    </dgm:pt>
    <dgm:pt modelId="{0D9326C3-DE62-49A6-9A6B-8FF325F6E576}" type="pres">
      <dgm:prSet presAssocID="{AE68F62A-01B3-4B3C-8F91-B541D85EE064}" presName="spacer" presStyleCnt="0"/>
      <dgm:spPr/>
    </dgm:pt>
    <dgm:pt modelId="{89420341-6667-4E2B-B5E2-AF05EEA57FA9}" type="pres">
      <dgm:prSet presAssocID="{61441600-B922-4BFE-BCBB-0B5E7333552B}" presName="parentText" presStyleLbl="node1" presStyleIdx="3" presStyleCnt="9">
        <dgm:presLayoutVars>
          <dgm:chMax val="0"/>
          <dgm:bulletEnabled val="1"/>
        </dgm:presLayoutVars>
      </dgm:prSet>
      <dgm:spPr/>
    </dgm:pt>
    <dgm:pt modelId="{8A19447C-5C05-4EF5-A933-C0271FF312B6}" type="pres">
      <dgm:prSet presAssocID="{86BD75AA-55FD-4B52-A49D-DB4EAB6383E6}" presName="spacer" presStyleCnt="0"/>
      <dgm:spPr/>
    </dgm:pt>
    <dgm:pt modelId="{076A40B1-7549-4D34-AA53-F805146E63C0}" type="pres">
      <dgm:prSet presAssocID="{2ABFF21D-4C66-4E43-8AEA-AEEF10F5D6F9}" presName="parentText" presStyleLbl="node1" presStyleIdx="4" presStyleCnt="9">
        <dgm:presLayoutVars>
          <dgm:chMax val="0"/>
          <dgm:bulletEnabled val="1"/>
        </dgm:presLayoutVars>
      </dgm:prSet>
      <dgm:spPr/>
    </dgm:pt>
    <dgm:pt modelId="{CFE01578-BECB-48A7-A6ED-5B637AD69500}" type="pres">
      <dgm:prSet presAssocID="{D5DC632A-605C-488E-B68D-F2DAC1B6D0C1}" presName="spacer" presStyleCnt="0"/>
      <dgm:spPr/>
    </dgm:pt>
    <dgm:pt modelId="{F845C824-5FB3-4241-B861-052DEE7D2763}" type="pres">
      <dgm:prSet presAssocID="{1C89741D-7285-419A-BE3E-369C19885CA5}" presName="parentText" presStyleLbl="node1" presStyleIdx="5" presStyleCnt="9">
        <dgm:presLayoutVars>
          <dgm:chMax val="0"/>
          <dgm:bulletEnabled val="1"/>
        </dgm:presLayoutVars>
      </dgm:prSet>
      <dgm:spPr/>
    </dgm:pt>
    <dgm:pt modelId="{5559EA11-1C70-4861-903E-C1948F78619E}" type="pres">
      <dgm:prSet presAssocID="{150DFDEA-E3BD-4C5F-9894-F6D66CFCCC19}" presName="spacer" presStyleCnt="0"/>
      <dgm:spPr/>
    </dgm:pt>
    <dgm:pt modelId="{276416AD-E748-4795-906D-959A9BE8016C}" type="pres">
      <dgm:prSet presAssocID="{A58B977E-04BA-456A-A41F-DD11350ED5CA}" presName="parentText" presStyleLbl="node1" presStyleIdx="6" presStyleCnt="9">
        <dgm:presLayoutVars>
          <dgm:chMax val="0"/>
          <dgm:bulletEnabled val="1"/>
        </dgm:presLayoutVars>
      </dgm:prSet>
      <dgm:spPr/>
    </dgm:pt>
    <dgm:pt modelId="{367FC246-74FA-40CA-8153-DC52835D72E2}" type="pres">
      <dgm:prSet presAssocID="{66EBC919-BA5F-49D1-95A3-A21A3640E0F0}" presName="spacer" presStyleCnt="0"/>
      <dgm:spPr/>
    </dgm:pt>
    <dgm:pt modelId="{8954154A-0B8E-4CE1-B0CF-A905631BCC6D}" type="pres">
      <dgm:prSet presAssocID="{1EC16E62-F356-4F4E-83AB-284640236A4A}" presName="parentText" presStyleLbl="node1" presStyleIdx="7" presStyleCnt="9">
        <dgm:presLayoutVars>
          <dgm:chMax val="0"/>
          <dgm:bulletEnabled val="1"/>
        </dgm:presLayoutVars>
      </dgm:prSet>
      <dgm:spPr/>
    </dgm:pt>
    <dgm:pt modelId="{86E1A6BE-9A6A-4361-B73B-BF2015EDE942}" type="pres">
      <dgm:prSet presAssocID="{41C0FD35-A6BA-4B75-9925-F17666B2094F}" presName="spacer" presStyleCnt="0"/>
      <dgm:spPr/>
    </dgm:pt>
    <dgm:pt modelId="{27C701A0-C4AD-47C0-ADF9-13695BE014CC}" type="pres">
      <dgm:prSet presAssocID="{FF862DF4-1ABA-4491-94B0-8A3E989D7F3E}" presName="parentText" presStyleLbl="node1" presStyleIdx="8" presStyleCnt="9">
        <dgm:presLayoutVars>
          <dgm:chMax val="0"/>
          <dgm:bulletEnabled val="1"/>
        </dgm:presLayoutVars>
      </dgm:prSet>
      <dgm:spPr/>
    </dgm:pt>
  </dgm:ptLst>
  <dgm:cxnLst>
    <dgm:cxn modelId="{DDE17903-24F6-4D17-BFB3-9164FD1204C7}" type="presOf" srcId="{A4927C64-8070-4F1F-AF91-832E9AFD0794}" destId="{FA5F32B3-A630-4F50-9BDA-4B988B539D3C}" srcOrd="0" destOrd="0" presId="urn:microsoft.com/office/officeart/2005/8/layout/vList2"/>
    <dgm:cxn modelId="{60F53C30-D07B-497A-BC99-C84795EB6906}" type="presOf" srcId="{C0518472-D555-4376-A094-E09E60CBC2AA}" destId="{4C1958FD-7DC2-4206-8FE9-9AF7C8241B94}" srcOrd="0" destOrd="0" presId="urn:microsoft.com/office/officeart/2005/8/layout/vList2"/>
    <dgm:cxn modelId="{D567F333-E07A-42A5-B6C2-619783C373BF}" type="presOf" srcId="{FF862DF4-1ABA-4491-94B0-8A3E989D7F3E}" destId="{27C701A0-C4AD-47C0-ADF9-13695BE014CC}" srcOrd="0" destOrd="0" presId="urn:microsoft.com/office/officeart/2005/8/layout/vList2"/>
    <dgm:cxn modelId="{90AD6234-122D-4887-A2E2-0E841E6ECA4E}" srcId="{E53F9D42-8A0F-4F63-AB3A-F6DE39D2F2CE}" destId="{FF862DF4-1ABA-4491-94B0-8A3E989D7F3E}" srcOrd="8" destOrd="0" parTransId="{EFE8B314-F8FB-4FCA-803E-5E5E611E1877}" sibTransId="{F0D35B19-3E43-488C-9497-7BE3CEC4475E}"/>
    <dgm:cxn modelId="{ED15C068-F9E5-471E-B57F-212052D954FE}" srcId="{E53F9D42-8A0F-4F63-AB3A-F6DE39D2F2CE}" destId="{1EC16E62-F356-4F4E-83AB-284640236A4A}" srcOrd="7" destOrd="0" parTransId="{25C0A0BF-C3F9-4B9E-A97B-84E5D61F2AED}" sibTransId="{41C0FD35-A6BA-4B75-9925-F17666B2094F}"/>
    <dgm:cxn modelId="{33F0F677-006A-42E9-B232-DAA6AADF99B7}" type="presOf" srcId="{2ABFF21D-4C66-4E43-8AEA-AEEF10F5D6F9}" destId="{076A40B1-7549-4D34-AA53-F805146E63C0}" srcOrd="0" destOrd="0" presId="urn:microsoft.com/office/officeart/2005/8/layout/vList2"/>
    <dgm:cxn modelId="{B9B96578-5D9E-4FD5-8691-F10FFDEB0B86}" type="presOf" srcId="{E53F9D42-8A0F-4F63-AB3A-F6DE39D2F2CE}" destId="{820D19CD-D43B-4870-A5DF-8058D2ED32DC}" srcOrd="0" destOrd="0" presId="urn:microsoft.com/office/officeart/2005/8/layout/vList2"/>
    <dgm:cxn modelId="{555A7488-7F59-48F9-9919-D04E11B290DC}" srcId="{E53F9D42-8A0F-4F63-AB3A-F6DE39D2F2CE}" destId="{C0518472-D555-4376-A094-E09E60CBC2AA}" srcOrd="1" destOrd="0" parTransId="{9F934BF6-2020-4F7D-9740-C16DC218A385}" sibTransId="{EE581454-876E-431F-8796-8B925338A21B}"/>
    <dgm:cxn modelId="{45CADC96-E5B2-40E0-9B8D-2F847941CA98}" srcId="{E53F9D42-8A0F-4F63-AB3A-F6DE39D2F2CE}" destId="{A58B977E-04BA-456A-A41F-DD11350ED5CA}" srcOrd="6" destOrd="0" parTransId="{78633A52-33A9-4348-8738-27F651EE4A4B}" sibTransId="{66EBC919-BA5F-49D1-95A3-A21A3640E0F0}"/>
    <dgm:cxn modelId="{F7F31CA0-3D4F-47BC-95BB-16D65C767293}" type="presOf" srcId="{1EC16E62-F356-4F4E-83AB-284640236A4A}" destId="{8954154A-0B8E-4CE1-B0CF-A905631BCC6D}" srcOrd="0" destOrd="0" presId="urn:microsoft.com/office/officeart/2005/8/layout/vList2"/>
    <dgm:cxn modelId="{8A1D93BC-C541-4B42-92E3-75C3BF533484}" type="presOf" srcId="{1C89741D-7285-419A-BE3E-369C19885CA5}" destId="{F845C824-5FB3-4241-B861-052DEE7D2763}" srcOrd="0" destOrd="0" presId="urn:microsoft.com/office/officeart/2005/8/layout/vList2"/>
    <dgm:cxn modelId="{62A9B1C4-3422-4CE3-BDAE-FFBBA431872D}" srcId="{E53F9D42-8A0F-4F63-AB3A-F6DE39D2F2CE}" destId="{2ABFF21D-4C66-4E43-8AEA-AEEF10F5D6F9}" srcOrd="4" destOrd="0" parTransId="{620634BD-C829-445C-820C-3F367B5D7158}" sibTransId="{D5DC632A-605C-488E-B68D-F2DAC1B6D0C1}"/>
    <dgm:cxn modelId="{991825C5-2B71-4688-AAB7-C055C5BFC47F}" srcId="{E53F9D42-8A0F-4F63-AB3A-F6DE39D2F2CE}" destId="{1C89741D-7285-419A-BE3E-369C19885CA5}" srcOrd="5" destOrd="0" parTransId="{045249E6-4A86-409E-B767-D398D01CFE9C}" sibTransId="{150DFDEA-E3BD-4C5F-9894-F6D66CFCCC19}"/>
    <dgm:cxn modelId="{6F847FC6-CB03-4D76-9929-90C8FE3B1B4F}" srcId="{E53F9D42-8A0F-4F63-AB3A-F6DE39D2F2CE}" destId="{A4927C64-8070-4F1F-AF91-832E9AFD0794}" srcOrd="0" destOrd="0" parTransId="{858B90AA-DC2E-4C4F-A6D5-640EE9825994}" sibTransId="{D64727AF-0B0C-4934-A9B1-9E4800DC1BCF}"/>
    <dgm:cxn modelId="{AE7990D1-21E9-4EA8-B5B7-1BA5257DFE2F}" type="presOf" srcId="{A58B977E-04BA-456A-A41F-DD11350ED5CA}" destId="{276416AD-E748-4795-906D-959A9BE8016C}" srcOrd="0" destOrd="0" presId="urn:microsoft.com/office/officeart/2005/8/layout/vList2"/>
    <dgm:cxn modelId="{3B5BD6D1-FB24-48FA-9597-47DFD570C019}" srcId="{E53F9D42-8A0F-4F63-AB3A-F6DE39D2F2CE}" destId="{61441600-B922-4BFE-BCBB-0B5E7333552B}" srcOrd="3" destOrd="0" parTransId="{18D615EB-EA05-4789-8815-1C84ACFA49E2}" sibTransId="{86BD75AA-55FD-4B52-A49D-DB4EAB6383E6}"/>
    <dgm:cxn modelId="{5AE507D9-0133-42F5-9D20-14A5A5C72DEA}" type="presOf" srcId="{7BB4109C-959B-4139-B8A7-B9AC53EDABDF}" destId="{70E2A1B8-CFE8-41D5-9C13-FBEAE279F456}" srcOrd="0" destOrd="0" presId="urn:microsoft.com/office/officeart/2005/8/layout/vList2"/>
    <dgm:cxn modelId="{EDF19BDC-6102-435C-A49B-9DA896252970}" type="presOf" srcId="{61441600-B922-4BFE-BCBB-0B5E7333552B}" destId="{89420341-6667-4E2B-B5E2-AF05EEA57FA9}" srcOrd="0" destOrd="0" presId="urn:microsoft.com/office/officeart/2005/8/layout/vList2"/>
    <dgm:cxn modelId="{CEBCEAFE-F504-46D3-87A4-93C5CB8FBC96}" srcId="{E53F9D42-8A0F-4F63-AB3A-F6DE39D2F2CE}" destId="{7BB4109C-959B-4139-B8A7-B9AC53EDABDF}" srcOrd="2" destOrd="0" parTransId="{2E9B1AA2-C077-42A5-B8CB-AF5A63D08BC2}" sibTransId="{AE68F62A-01B3-4B3C-8F91-B541D85EE064}"/>
    <dgm:cxn modelId="{80E50942-D081-4691-B18F-0265F1414E00}" type="presParOf" srcId="{820D19CD-D43B-4870-A5DF-8058D2ED32DC}" destId="{FA5F32B3-A630-4F50-9BDA-4B988B539D3C}" srcOrd="0" destOrd="0" presId="urn:microsoft.com/office/officeart/2005/8/layout/vList2"/>
    <dgm:cxn modelId="{C1D97A5B-DE51-4F26-AD54-1766D873D2A8}" type="presParOf" srcId="{820D19CD-D43B-4870-A5DF-8058D2ED32DC}" destId="{A71B20B8-4CC3-427C-A947-B7C9657FBA4A}" srcOrd="1" destOrd="0" presId="urn:microsoft.com/office/officeart/2005/8/layout/vList2"/>
    <dgm:cxn modelId="{A073E5EA-2858-4891-8DF7-82B8CCF7C143}" type="presParOf" srcId="{820D19CD-D43B-4870-A5DF-8058D2ED32DC}" destId="{4C1958FD-7DC2-4206-8FE9-9AF7C8241B94}" srcOrd="2" destOrd="0" presId="urn:microsoft.com/office/officeart/2005/8/layout/vList2"/>
    <dgm:cxn modelId="{014A5A5B-0966-4482-B3BA-C89F08C86357}" type="presParOf" srcId="{820D19CD-D43B-4870-A5DF-8058D2ED32DC}" destId="{3D984F13-9BD5-4941-8715-68E3A9C17AC9}" srcOrd="3" destOrd="0" presId="urn:microsoft.com/office/officeart/2005/8/layout/vList2"/>
    <dgm:cxn modelId="{0DFFBF65-7CDD-4BE7-BCF2-154941B331A0}" type="presParOf" srcId="{820D19CD-D43B-4870-A5DF-8058D2ED32DC}" destId="{70E2A1B8-CFE8-41D5-9C13-FBEAE279F456}" srcOrd="4" destOrd="0" presId="urn:microsoft.com/office/officeart/2005/8/layout/vList2"/>
    <dgm:cxn modelId="{1508082E-58FD-45A6-94ED-FA1DB1C40DCC}" type="presParOf" srcId="{820D19CD-D43B-4870-A5DF-8058D2ED32DC}" destId="{0D9326C3-DE62-49A6-9A6B-8FF325F6E576}" srcOrd="5" destOrd="0" presId="urn:microsoft.com/office/officeart/2005/8/layout/vList2"/>
    <dgm:cxn modelId="{9AF3F96E-FCB5-4E80-B2D0-3214F6417ACF}" type="presParOf" srcId="{820D19CD-D43B-4870-A5DF-8058D2ED32DC}" destId="{89420341-6667-4E2B-B5E2-AF05EEA57FA9}" srcOrd="6" destOrd="0" presId="urn:microsoft.com/office/officeart/2005/8/layout/vList2"/>
    <dgm:cxn modelId="{8ED4E4B8-3EA5-4059-84ED-5A9300E03CC4}" type="presParOf" srcId="{820D19CD-D43B-4870-A5DF-8058D2ED32DC}" destId="{8A19447C-5C05-4EF5-A933-C0271FF312B6}" srcOrd="7" destOrd="0" presId="urn:microsoft.com/office/officeart/2005/8/layout/vList2"/>
    <dgm:cxn modelId="{35FAB285-DEE6-4C3F-9993-CC6DD8066DBF}" type="presParOf" srcId="{820D19CD-D43B-4870-A5DF-8058D2ED32DC}" destId="{076A40B1-7549-4D34-AA53-F805146E63C0}" srcOrd="8" destOrd="0" presId="urn:microsoft.com/office/officeart/2005/8/layout/vList2"/>
    <dgm:cxn modelId="{FADB1309-A5CD-4F32-A182-0B86727FA26E}" type="presParOf" srcId="{820D19CD-D43B-4870-A5DF-8058D2ED32DC}" destId="{CFE01578-BECB-48A7-A6ED-5B637AD69500}" srcOrd="9" destOrd="0" presId="urn:microsoft.com/office/officeart/2005/8/layout/vList2"/>
    <dgm:cxn modelId="{9AC8B37E-DAC0-4DE2-83B6-85FBEB6E6630}" type="presParOf" srcId="{820D19CD-D43B-4870-A5DF-8058D2ED32DC}" destId="{F845C824-5FB3-4241-B861-052DEE7D2763}" srcOrd="10" destOrd="0" presId="urn:microsoft.com/office/officeart/2005/8/layout/vList2"/>
    <dgm:cxn modelId="{DB23FBF9-6063-424D-B032-18D3A383FAAB}" type="presParOf" srcId="{820D19CD-D43B-4870-A5DF-8058D2ED32DC}" destId="{5559EA11-1C70-4861-903E-C1948F78619E}" srcOrd="11" destOrd="0" presId="urn:microsoft.com/office/officeart/2005/8/layout/vList2"/>
    <dgm:cxn modelId="{3BD25909-69AF-437D-97CD-F22A8AFF5E80}" type="presParOf" srcId="{820D19CD-D43B-4870-A5DF-8058D2ED32DC}" destId="{276416AD-E748-4795-906D-959A9BE8016C}" srcOrd="12" destOrd="0" presId="urn:microsoft.com/office/officeart/2005/8/layout/vList2"/>
    <dgm:cxn modelId="{CC20312C-3C79-4232-BFC1-AB5B35146FEB}" type="presParOf" srcId="{820D19CD-D43B-4870-A5DF-8058D2ED32DC}" destId="{367FC246-74FA-40CA-8153-DC52835D72E2}" srcOrd="13" destOrd="0" presId="urn:microsoft.com/office/officeart/2005/8/layout/vList2"/>
    <dgm:cxn modelId="{629CCFCD-13CB-46AD-B056-B95D8502BD4A}" type="presParOf" srcId="{820D19CD-D43B-4870-A5DF-8058D2ED32DC}" destId="{8954154A-0B8E-4CE1-B0CF-A905631BCC6D}" srcOrd="14" destOrd="0" presId="urn:microsoft.com/office/officeart/2005/8/layout/vList2"/>
    <dgm:cxn modelId="{7ADB3477-EBAC-4085-BEF5-BE716C4760FC}" type="presParOf" srcId="{820D19CD-D43B-4870-A5DF-8058D2ED32DC}" destId="{86E1A6BE-9A6A-4361-B73B-BF2015EDE942}" srcOrd="15" destOrd="0" presId="urn:microsoft.com/office/officeart/2005/8/layout/vList2"/>
    <dgm:cxn modelId="{017A37B7-83C7-4EFB-BF2A-F9D1B945B108}" type="presParOf" srcId="{820D19CD-D43B-4870-A5DF-8058D2ED32DC}" destId="{27C701A0-C4AD-47C0-ADF9-13695BE014CC}"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F32B3-A630-4F50-9BDA-4B988B539D3C}">
      <dsp:nvSpPr>
        <dsp:cNvPr id="0" name=""/>
        <dsp:cNvSpPr/>
      </dsp:nvSpPr>
      <dsp:spPr>
        <a:xfrm>
          <a:off x="0" y="197000"/>
          <a:ext cx="5098256" cy="52767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Ligas Family Advocate Program</a:t>
          </a:r>
          <a:endParaRPr lang="en-US" sz="2200" kern="1200"/>
        </a:p>
      </dsp:txBody>
      <dsp:txXfrm>
        <a:off x="25759" y="222759"/>
        <a:ext cx="5046738" cy="476152"/>
      </dsp:txXfrm>
    </dsp:sp>
    <dsp:sp modelId="{4C1958FD-7DC2-4206-8FE9-9AF7C8241B94}">
      <dsp:nvSpPr>
        <dsp:cNvPr id="0" name=""/>
        <dsp:cNvSpPr/>
      </dsp:nvSpPr>
      <dsp:spPr>
        <a:xfrm>
          <a:off x="0" y="788030"/>
          <a:ext cx="5098256" cy="527670"/>
        </a:xfrm>
        <a:prstGeom prst="roundRect">
          <a:avLst/>
        </a:prstGeom>
        <a:solidFill>
          <a:schemeClr val="accent2">
            <a:hueOff val="405011"/>
            <a:satOff val="56"/>
            <a:lumOff val="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Family Support Network of Illinois</a:t>
          </a:r>
        </a:p>
      </dsp:txBody>
      <dsp:txXfrm>
        <a:off x="25759" y="813789"/>
        <a:ext cx="5046738" cy="476152"/>
      </dsp:txXfrm>
    </dsp:sp>
    <dsp:sp modelId="{70E2A1B8-CFE8-41D5-9C13-FBEAE279F456}">
      <dsp:nvSpPr>
        <dsp:cNvPr id="0" name=""/>
        <dsp:cNvSpPr/>
      </dsp:nvSpPr>
      <dsp:spPr>
        <a:xfrm>
          <a:off x="0" y="1379060"/>
          <a:ext cx="5098256" cy="527670"/>
        </a:xfrm>
        <a:prstGeom prst="roundRect">
          <a:avLst/>
        </a:prstGeom>
        <a:solidFill>
          <a:schemeClr val="accent2">
            <a:hueOff val="810023"/>
            <a:satOff val="113"/>
            <a:lumOff val="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Illinois Lifespan – Information &amp; Resources</a:t>
          </a:r>
        </a:p>
      </dsp:txBody>
      <dsp:txXfrm>
        <a:off x="25759" y="1404819"/>
        <a:ext cx="5046738" cy="476152"/>
      </dsp:txXfrm>
    </dsp:sp>
    <dsp:sp modelId="{89420341-6667-4E2B-B5E2-AF05EEA57FA9}">
      <dsp:nvSpPr>
        <dsp:cNvPr id="0" name=""/>
        <dsp:cNvSpPr/>
      </dsp:nvSpPr>
      <dsp:spPr>
        <a:xfrm>
          <a:off x="0" y="1970091"/>
          <a:ext cx="5098256" cy="527670"/>
        </a:xfrm>
        <a:prstGeom prst="roundRect">
          <a:avLst/>
        </a:prstGeom>
        <a:solidFill>
          <a:schemeClr val="accent2">
            <a:hueOff val="1215034"/>
            <a:satOff val="169"/>
            <a:lumOff val="1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Family to Family Health Information Center</a:t>
          </a:r>
        </a:p>
      </dsp:txBody>
      <dsp:txXfrm>
        <a:off x="25759" y="1995850"/>
        <a:ext cx="5046738" cy="476152"/>
      </dsp:txXfrm>
    </dsp:sp>
    <dsp:sp modelId="{076A40B1-7549-4D34-AA53-F805146E63C0}">
      <dsp:nvSpPr>
        <dsp:cNvPr id="0" name=""/>
        <dsp:cNvSpPr/>
      </dsp:nvSpPr>
      <dsp:spPr>
        <a:xfrm>
          <a:off x="0" y="2561121"/>
          <a:ext cx="5098256" cy="527670"/>
        </a:xfrm>
        <a:prstGeom prst="roundRect">
          <a:avLst/>
        </a:prstGeom>
        <a:solidFill>
          <a:schemeClr val="accent2">
            <a:hueOff val="1620045"/>
            <a:satOff val="225"/>
            <a:lumOff val="1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Family Transition Project</a:t>
          </a:r>
        </a:p>
      </dsp:txBody>
      <dsp:txXfrm>
        <a:off x="25759" y="2586880"/>
        <a:ext cx="5046738" cy="476152"/>
      </dsp:txXfrm>
    </dsp:sp>
    <dsp:sp modelId="{F845C824-5FB3-4241-B861-052DEE7D2763}">
      <dsp:nvSpPr>
        <dsp:cNvPr id="0" name=""/>
        <dsp:cNvSpPr/>
      </dsp:nvSpPr>
      <dsp:spPr>
        <a:xfrm>
          <a:off x="0" y="3152151"/>
          <a:ext cx="5098256" cy="527670"/>
        </a:xfrm>
        <a:prstGeom prst="roundRect">
          <a:avLst/>
        </a:prstGeom>
        <a:solidFill>
          <a:schemeClr val="accent2">
            <a:hueOff val="2025056"/>
            <a:satOff val="282"/>
            <a:lumOff val="2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Consumer Stipend Program</a:t>
          </a:r>
        </a:p>
      </dsp:txBody>
      <dsp:txXfrm>
        <a:off x="25759" y="3177910"/>
        <a:ext cx="5046738" cy="476152"/>
      </dsp:txXfrm>
    </dsp:sp>
    <dsp:sp modelId="{276416AD-E748-4795-906D-959A9BE8016C}">
      <dsp:nvSpPr>
        <dsp:cNvPr id="0" name=""/>
        <dsp:cNvSpPr/>
      </dsp:nvSpPr>
      <dsp:spPr>
        <a:xfrm>
          <a:off x="0" y="3743181"/>
          <a:ext cx="5098256" cy="527670"/>
        </a:xfrm>
        <a:prstGeom prst="roundRect">
          <a:avLst/>
        </a:prstGeom>
        <a:solidFill>
          <a:schemeClr val="accent2">
            <a:hueOff val="2430068"/>
            <a:satOff val="338"/>
            <a:lumOff val="2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Assistive Technology Program</a:t>
          </a:r>
        </a:p>
      </dsp:txBody>
      <dsp:txXfrm>
        <a:off x="25759" y="3768940"/>
        <a:ext cx="5046738" cy="476152"/>
      </dsp:txXfrm>
    </dsp:sp>
    <dsp:sp modelId="{8954154A-0B8E-4CE1-B0CF-A905631BCC6D}">
      <dsp:nvSpPr>
        <dsp:cNvPr id="0" name=""/>
        <dsp:cNvSpPr/>
      </dsp:nvSpPr>
      <dsp:spPr>
        <a:xfrm>
          <a:off x="0" y="4334211"/>
          <a:ext cx="5098256" cy="527670"/>
        </a:xfrm>
        <a:prstGeom prst="roundRect">
          <a:avLst/>
        </a:prstGeom>
        <a:solidFill>
          <a:schemeClr val="accent2">
            <a:hueOff val="2835079"/>
            <a:satOff val="395"/>
            <a:lumOff val="34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Training Department</a:t>
          </a:r>
        </a:p>
      </dsp:txBody>
      <dsp:txXfrm>
        <a:off x="25759" y="4359970"/>
        <a:ext cx="5046738" cy="476152"/>
      </dsp:txXfrm>
    </dsp:sp>
    <dsp:sp modelId="{27C701A0-C4AD-47C0-ADF9-13695BE014CC}">
      <dsp:nvSpPr>
        <dsp:cNvPr id="0" name=""/>
        <dsp:cNvSpPr/>
      </dsp:nvSpPr>
      <dsp:spPr>
        <a:xfrm>
          <a:off x="0" y="4925241"/>
          <a:ext cx="5098256" cy="527670"/>
        </a:xfrm>
        <a:prstGeom prst="roundRect">
          <a:avLst/>
        </a:prstGeom>
        <a:solidFill>
          <a:schemeClr val="accent2">
            <a:hueOff val="3240090"/>
            <a:satOff val="451"/>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https://www.thearcofil.org/</a:t>
          </a:r>
        </a:p>
      </dsp:txBody>
      <dsp:txXfrm>
        <a:off x="25759" y="4951000"/>
        <a:ext cx="5046738" cy="4761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700" cy="463408"/>
          </a:xfrm>
          <a:prstGeom prst="rect">
            <a:avLst/>
          </a:prstGeom>
        </p:spPr>
        <p:txBody>
          <a:bodyPr vert="horz" lIns="92475" tIns="46237" rIns="92475" bIns="46237"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700" cy="463408"/>
          </a:xfrm>
          <a:prstGeom prst="rect">
            <a:avLst/>
          </a:prstGeom>
        </p:spPr>
        <p:txBody>
          <a:bodyPr vert="horz" lIns="92475" tIns="46237" rIns="92475" bIns="46237" rtlCol="0"/>
          <a:lstStyle>
            <a:lvl1pPr algn="r">
              <a:defRPr sz="1200"/>
            </a:lvl1pPr>
          </a:lstStyle>
          <a:p>
            <a:fld id="{3F13C9AD-8F70-4AD0-9AB3-6A108435F191}" type="datetimeFigureOut">
              <a:rPr lang="en-US" smtClean="0"/>
              <a:t>2/23/2023</a:t>
            </a:fld>
            <a:endParaRPr lang="en-US" dirty="0"/>
          </a:p>
        </p:txBody>
      </p:sp>
      <p:sp>
        <p:nvSpPr>
          <p:cNvPr id="4" name="Footer Placeholder 3"/>
          <p:cNvSpPr>
            <a:spLocks noGrp="1"/>
          </p:cNvSpPr>
          <p:nvPr>
            <p:ph type="ftr" sz="quarter" idx="2"/>
          </p:nvPr>
        </p:nvSpPr>
        <p:spPr>
          <a:xfrm>
            <a:off x="0" y="8772670"/>
            <a:ext cx="3011700" cy="463407"/>
          </a:xfrm>
          <a:prstGeom prst="rect">
            <a:avLst/>
          </a:prstGeom>
        </p:spPr>
        <p:txBody>
          <a:bodyPr vert="horz" lIns="92475" tIns="46237" rIns="92475" bIns="4623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70"/>
            <a:ext cx="3011700" cy="463407"/>
          </a:xfrm>
          <a:prstGeom prst="rect">
            <a:avLst/>
          </a:prstGeom>
        </p:spPr>
        <p:txBody>
          <a:bodyPr vert="horz" lIns="92475" tIns="46237" rIns="92475" bIns="46237" rtlCol="0" anchor="b"/>
          <a:lstStyle>
            <a:lvl1pPr algn="r">
              <a:defRPr sz="1200"/>
            </a:lvl1pPr>
          </a:lstStyle>
          <a:p>
            <a:fld id="{F44602E1-75F6-4FCC-90A2-3233E61D17B7}" type="slidenum">
              <a:rPr lang="en-US" smtClean="0"/>
              <a:t>‹#›</a:t>
            </a:fld>
            <a:endParaRPr lang="en-US" dirty="0"/>
          </a:p>
        </p:txBody>
      </p:sp>
    </p:spTree>
    <p:extLst>
      <p:ext uri="{BB962C8B-B14F-4D97-AF65-F5344CB8AC3E}">
        <p14:creationId xmlns:p14="http://schemas.microsoft.com/office/powerpoint/2010/main" val="1496507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700" cy="461804"/>
          </a:xfrm>
          <a:prstGeom prst="rect">
            <a:avLst/>
          </a:prstGeom>
        </p:spPr>
        <p:txBody>
          <a:bodyPr vert="horz" lIns="92475" tIns="46237" rIns="92475" bIns="46237" rtlCol="0"/>
          <a:lstStyle>
            <a:lvl1pPr algn="l">
              <a:defRPr sz="1200"/>
            </a:lvl1pPr>
          </a:lstStyle>
          <a:p>
            <a:endParaRPr lang="en-US" dirty="0"/>
          </a:p>
        </p:txBody>
      </p:sp>
      <p:sp>
        <p:nvSpPr>
          <p:cNvPr id="3" name="Date Placeholder 2"/>
          <p:cNvSpPr>
            <a:spLocks noGrp="1"/>
          </p:cNvSpPr>
          <p:nvPr>
            <p:ph type="dt" idx="1"/>
          </p:nvPr>
        </p:nvSpPr>
        <p:spPr>
          <a:xfrm>
            <a:off x="3936768" y="0"/>
            <a:ext cx="3011700" cy="461804"/>
          </a:xfrm>
          <a:prstGeom prst="rect">
            <a:avLst/>
          </a:prstGeom>
        </p:spPr>
        <p:txBody>
          <a:bodyPr vert="horz" lIns="92475" tIns="46237" rIns="92475" bIns="46237" rtlCol="0"/>
          <a:lstStyle>
            <a:lvl1pPr algn="r">
              <a:defRPr sz="1200"/>
            </a:lvl1pPr>
          </a:lstStyle>
          <a:p>
            <a:fld id="{C770A468-E351-4BEA-8D60-0FB6253D42B6}" type="datetimeFigureOut">
              <a:rPr lang="en-US" smtClean="0"/>
              <a:pPr/>
              <a:t>2/23/2023</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75" tIns="46237" rIns="92475" bIns="46237"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75" tIns="46237" rIns="92475" bIns="462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700" cy="461804"/>
          </a:xfrm>
          <a:prstGeom prst="rect">
            <a:avLst/>
          </a:prstGeom>
        </p:spPr>
        <p:txBody>
          <a:bodyPr vert="horz" lIns="92475" tIns="46237" rIns="92475" bIns="4623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700" cy="461804"/>
          </a:xfrm>
          <a:prstGeom prst="rect">
            <a:avLst/>
          </a:prstGeom>
        </p:spPr>
        <p:txBody>
          <a:bodyPr vert="horz" lIns="92475" tIns="46237" rIns="92475" bIns="46237" rtlCol="0" anchor="b"/>
          <a:lstStyle>
            <a:lvl1pPr algn="r">
              <a:defRPr sz="1200"/>
            </a:lvl1pPr>
          </a:lstStyle>
          <a:p>
            <a:fld id="{B713299C-F5C2-4F6A-ADFD-771469E03A38}" type="slidenum">
              <a:rPr lang="en-US" smtClean="0"/>
              <a:pPr/>
              <a:t>‹#›</a:t>
            </a:fld>
            <a:endParaRPr lang="en-US" dirty="0"/>
          </a:p>
        </p:txBody>
      </p:sp>
    </p:spTree>
    <p:extLst>
      <p:ext uri="{BB962C8B-B14F-4D97-AF65-F5344CB8AC3E}">
        <p14:creationId xmlns:p14="http://schemas.microsoft.com/office/powerpoint/2010/main" val="3953231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59EBE5-7371-46AF-9E0E-D45D153C53BB}" type="slidenum">
              <a:rPr lang="en-US" smtClean="0"/>
              <a:t>13</a:t>
            </a:fld>
            <a:endParaRPr lang="en-US"/>
          </a:p>
        </p:txBody>
      </p:sp>
    </p:spTree>
    <p:extLst>
      <p:ext uri="{BB962C8B-B14F-4D97-AF65-F5344CB8AC3E}">
        <p14:creationId xmlns:p14="http://schemas.microsoft.com/office/powerpoint/2010/main" val="1428979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4AC805-C7DF-4276-B437-C28250E06597}" type="datetime1">
              <a:rPr lang="en-US" smtClean="0"/>
              <a:pPr/>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407271-4756-45A4-AF8A-33C64BD497E1}"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7049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50634D-7D96-4B04-B0C7-517DF23DC528}" type="datetime1">
              <a:rPr lang="en-US" smtClean="0"/>
              <a:pPr/>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407271-4756-45A4-AF8A-33C64BD497E1}" type="slidenum">
              <a:rPr lang="en-US" smtClean="0"/>
              <a:pPr/>
              <a:t>‹#›</a:t>
            </a:fld>
            <a:endParaRPr lang="en-US" dirty="0"/>
          </a:p>
        </p:txBody>
      </p:sp>
    </p:spTree>
    <p:extLst>
      <p:ext uri="{BB962C8B-B14F-4D97-AF65-F5344CB8AC3E}">
        <p14:creationId xmlns:p14="http://schemas.microsoft.com/office/powerpoint/2010/main" val="2242558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6AFAE8-7239-4170-88C9-5B643DA83CDB}" type="datetime1">
              <a:rPr lang="en-US" smtClean="0"/>
              <a:pPr/>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407271-4756-45A4-AF8A-33C64BD497E1}" type="slidenum">
              <a:rPr lang="en-US" smtClean="0"/>
              <a:pPr/>
              <a:t>‹#›</a:t>
            </a:fld>
            <a:endParaRPr lang="en-US" dirty="0"/>
          </a:p>
        </p:txBody>
      </p:sp>
    </p:spTree>
    <p:extLst>
      <p:ext uri="{BB962C8B-B14F-4D97-AF65-F5344CB8AC3E}">
        <p14:creationId xmlns:p14="http://schemas.microsoft.com/office/powerpoint/2010/main" val="399376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CBACFC-8366-4CF1-A97C-D0A0784B1A2C}" type="datetime1">
              <a:rPr lang="en-US" smtClean="0"/>
              <a:pPr/>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407271-4756-45A4-AF8A-33C64BD497E1}" type="slidenum">
              <a:rPr lang="en-US" smtClean="0"/>
              <a:pPr/>
              <a:t>‹#›</a:t>
            </a:fld>
            <a:endParaRPr lang="en-US" dirty="0"/>
          </a:p>
        </p:txBody>
      </p:sp>
    </p:spTree>
    <p:extLst>
      <p:ext uri="{BB962C8B-B14F-4D97-AF65-F5344CB8AC3E}">
        <p14:creationId xmlns:p14="http://schemas.microsoft.com/office/powerpoint/2010/main" val="1504042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220B06-02F9-44F1-BC81-CDF7273FB772}" type="datetime1">
              <a:rPr lang="en-US" smtClean="0"/>
              <a:pPr/>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407271-4756-45A4-AF8A-33C64BD497E1}"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3102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B4E95D-E1B0-46E1-92B4-F6E7A4D6922D}" type="datetime1">
              <a:rPr lang="en-US" smtClean="0"/>
              <a:pPr/>
              <a:t>2/23/2023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407271-4756-45A4-AF8A-33C64BD497E1}" type="slidenum">
              <a:rPr lang="en-US" smtClean="0"/>
              <a:pPr/>
              <a:t>‹#›</a:t>
            </a:fld>
            <a:endParaRPr lang="en-US" dirty="0"/>
          </a:p>
        </p:txBody>
      </p:sp>
    </p:spTree>
    <p:extLst>
      <p:ext uri="{BB962C8B-B14F-4D97-AF65-F5344CB8AC3E}">
        <p14:creationId xmlns:p14="http://schemas.microsoft.com/office/powerpoint/2010/main" val="125580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BA72A8-4E08-4D9F-B196-6011D9CE0ECC}" type="datetime1">
              <a:rPr lang="en-US" smtClean="0"/>
              <a:pPr/>
              <a:t>2/23/2023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407271-4756-45A4-AF8A-33C64BD497E1}" type="slidenum">
              <a:rPr lang="en-US" smtClean="0"/>
              <a:pPr/>
              <a:t>‹#›</a:t>
            </a:fld>
            <a:endParaRPr lang="en-US" dirty="0"/>
          </a:p>
        </p:txBody>
      </p:sp>
    </p:spTree>
    <p:extLst>
      <p:ext uri="{BB962C8B-B14F-4D97-AF65-F5344CB8AC3E}">
        <p14:creationId xmlns:p14="http://schemas.microsoft.com/office/powerpoint/2010/main" val="3195578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428E0C-3E8A-44AA-9E03-3B5199EC0A70}" type="datetime1">
              <a:rPr lang="en-US" smtClean="0"/>
              <a:pPr/>
              <a:t>2/23/2023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407271-4756-45A4-AF8A-33C64BD497E1}" type="slidenum">
              <a:rPr lang="en-US" smtClean="0"/>
              <a:pPr/>
              <a:t>‹#›</a:t>
            </a:fld>
            <a:endParaRPr lang="en-US" dirty="0"/>
          </a:p>
        </p:txBody>
      </p:sp>
    </p:spTree>
    <p:extLst>
      <p:ext uri="{BB962C8B-B14F-4D97-AF65-F5344CB8AC3E}">
        <p14:creationId xmlns:p14="http://schemas.microsoft.com/office/powerpoint/2010/main" val="2152638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41BA7C0-2767-4176-BC27-9AC1CFE86FB0}" type="datetime1">
              <a:rPr lang="en-US" smtClean="0"/>
              <a:pPr/>
              <a:t>2/23/2023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00407271-4756-45A4-AF8A-33C64BD497E1}" type="slidenum">
              <a:rPr lang="en-US" smtClean="0"/>
              <a:pPr/>
              <a:t>‹#›</a:t>
            </a:fld>
            <a:endParaRPr lang="en-US" dirty="0"/>
          </a:p>
        </p:txBody>
      </p:sp>
    </p:spTree>
    <p:extLst>
      <p:ext uri="{BB962C8B-B14F-4D97-AF65-F5344CB8AC3E}">
        <p14:creationId xmlns:p14="http://schemas.microsoft.com/office/powerpoint/2010/main" val="1896772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F1387EF-BE8D-415C-B48A-CCAC6224AE41}" type="datetime1">
              <a:rPr lang="en-US" smtClean="0"/>
              <a:pPr/>
              <a:t>2/23/2023</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0407271-4756-45A4-AF8A-33C64BD497E1}" type="slidenum">
              <a:rPr lang="en-US" smtClean="0"/>
              <a:pPr/>
              <a:t>‹#›</a:t>
            </a:fld>
            <a:endParaRPr lang="en-US" dirty="0"/>
          </a:p>
        </p:txBody>
      </p:sp>
    </p:spTree>
    <p:extLst>
      <p:ext uri="{BB962C8B-B14F-4D97-AF65-F5344CB8AC3E}">
        <p14:creationId xmlns:p14="http://schemas.microsoft.com/office/powerpoint/2010/main" val="2754447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AA753B-66EF-446E-BC64-74DA6204BD19}" type="datetime1">
              <a:rPr lang="en-US" smtClean="0"/>
              <a:pPr/>
              <a:t>2/23/2023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407271-4756-45A4-AF8A-33C64BD497E1}" type="slidenum">
              <a:rPr lang="en-US" smtClean="0"/>
              <a:pPr/>
              <a:t>‹#›</a:t>
            </a:fld>
            <a:endParaRPr lang="en-US" dirty="0"/>
          </a:p>
        </p:txBody>
      </p:sp>
    </p:spTree>
    <p:extLst>
      <p:ext uri="{BB962C8B-B14F-4D97-AF65-F5344CB8AC3E}">
        <p14:creationId xmlns:p14="http://schemas.microsoft.com/office/powerpoint/2010/main" val="3896282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618C77D1-D77C-4F4E-AE0E-625C64222AC4}" type="datetime1">
              <a:rPr lang="en-US" smtClean="0"/>
              <a:pPr/>
              <a:t>2/23/2023</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00407271-4756-45A4-AF8A-33C64BD497E1}"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043380"/>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dhs.state.il.us/page.aspx?module=12&amp;officetype=&amp;count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dhs.state.il.us/page.aspx?module=12&amp;officetype=&amp;county=" TargetMode="External"/><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hyperlink" Target="https://jeramiah.net/2012/12/corporate-communities-large-and-small/"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hyperlink" Target="mailto:mary@thearcofil.org" TargetMode="External"/><Relationship Id="rId2" Type="http://schemas.openxmlformats.org/officeDocument/2006/relationships/hyperlink" Target="mailto:rocio@thearcofil.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dhs.state.il.us/page.aspx?module=12&amp;officetype=5&amp;county" TargetMode="External"/><Relationship Id="rId2" Type="http://schemas.openxmlformats.org/officeDocument/2006/relationships/hyperlink" Target="http://www.ncil.org/" TargetMode="External"/><Relationship Id="rId1" Type="http://schemas.openxmlformats.org/officeDocument/2006/relationships/slideLayout" Target="../slideLayouts/slideLayout2.xml"/><Relationship Id="rId6" Type="http://schemas.openxmlformats.org/officeDocument/2006/relationships/hyperlink" Target="https://futureplanning.thearc.org/" TargetMode="External"/><Relationship Id="rId5" Type="http://schemas.openxmlformats.org/officeDocument/2006/relationships/hyperlink" Target="https://www.ssa.gov/" TargetMode="External"/><Relationship Id="rId4" Type="http://schemas.openxmlformats.org/officeDocument/2006/relationships/hyperlink" Target="https://specialrecreation.org/links/44-special-recreation-associations.html"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thearcofil.org/about-us/programs/ligas-family-advocate-program/"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thearcofil.org/about-us/programs/ligas-family-advocate-progra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DHS.DDD.PUNS@illinois.go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5CF89-A035-44FE-A7FF-38FA3B5B25E8}"/>
              </a:ext>
            </a:extLst>
          </p:cNvPr>
          <p:cNvSpPr>
            <a:spLocks noGrp="1"/>
          </p:cNvSpPr>
          <p:nvPr>
            <p:ph type="title"/>
          </p:nvPr>
        </p:nvSpPr>
        <p:spPr>
          <a:xfrm>
            <a:off x="213381" y="2329281"/>
            <a:ext cx="9143989" cy="1075765"/>
          </a:xfrm>
        </p:spPr>
        <p:txBody>
          <a:bodyPr/>
          <a:lstStyle/>
          <a:p>
            <a:pPr algn="ctr"/>
            <a:r>
              <a:rPr lang="en-US" sz="3200" b="1" dirty="0">
                <a:solidFill>
                  <a:schemeClr val="tx1"/>
                </a:solidFill>
              </a:rPr>
              <a:t>PUNS and other resources</a:t>
            </a:r>
            <a:br>
              <a:rPr lang="en-US" sz="4000" b="1" dirty="0">
                <a:solidFill>
                  <a:schemeClr val="tx1"/>
                </a:solidFill>
              </a:rPr>
            </a:br>
            <a:endParaRPr lang="en-US" sz="4000" b="1" dirty="0">
              <a:solidFill>
                <a:schemeClr val="tx1"/>
              </a:solidFill>
            </a:endParaRPr>
          </a:p>
        </p:txBody>
      </p:sp>
      <p:sp>
        <p:nvSpPr>
          <p:cNvPr id="4" name="Text Placeholder 3">
            <a:extLst>
              <a:ext uri="{FF2B5EF4-FFF2-40B4-BE49-F238E27FC236}">
                <a16:creationId xmlns:a16="http://schemas.microsoft.com/office/drawing/2014/main" id="{668B5072-6B7F-465C-BADD-AB8F825CE34F}"/>
              </a:ext>
            </a:extLst>
          </p:cNvPr>
          <p:cNvSpPr>
            <a:spLocks noGrp="1"/>
          </p:cNvSpPr>
          <p:nvPr>
            <p:ph type="body" sz="half" idx="2"/>
          </p:nvPr>
        </p:nvSpPr>
        <p:spPr>
          <a:xfrm>
            <a:off x="853439" y="3360420"/>
            <a:ext cx="7589520" cy="1211580"/>
          </a:xfrm>
        </p:spPr>
        <p:txBody>
          <a:bodyPr>
            <a:normAutofit fontScale="92500" lnSpcReduction="20000"/>
          </a:bodyPr>
          <a:lstStyle/>
          <a:p>
            <a:pPr algn="ctr"/>
            <a:endParaRPr lang="en-US" dirty="0">
              <a:solidFill>
                <a:schemeClr val="tx1"/>
              </a:solidFill>
            </a:endParaRPr>
          </a:p>
          <a:p>
            <a:pPr algn="ctr"/>
            <a:r>
              <a:rPr lang="en-US" sz="2400" b="1" dirty="0">
                <a:solidFill>
                  <a:schemeClr val="tx1"/>
                </a:solidFill>
              </a:rPr>
              <a:t>Presented by</a:t>
            </a:r>
          </a:p>
          <a:p>
            <a:pPr algn="ctr"/>
            <a:r>
              <a:rPr lang="en-US" sz="2400" b="1" dirty="0">
                <a:solidFill>
                  <a:schemeClr val="tx1"/>
                </a:solidFill>
              </a:rPr>
              <a:t>Rocio Perez, MSW –Director of Illinois Life Span</a:t>
            </a:r>
          </a:p>
          <a:p>
            <a:pPr algn="ctr"/>
            <a:r>
              <a:rPr lang="en-US" sz="2400" b="1" dirty="0">
                <a:solidFill>
                  <a:schemeClr val="tx1"/>
                </a:solidFill>
              </a:rPr>
              <a:t>Ruth Aguilar, Northern Ligas Family Advocate</a:t>
            </a:r>
          </a:p>
          <a:p>
            <a:pPr algn="ctr"/>
            <a:endParaRPr lang="en-US" sz="2400" b="1" dirty="0">
              <a:solidFill>
                <a:schemeClr val="tx1"/>
              </a:solidFill>
            </a:endParaRPr>
          </a:p>
          <a:p>
            <a:pPr algn="ctr"/>
            <a:endParaRPr lang="en-US" dirty="0">
              <a:solidFill>
                <a:schemeClr val="tx1"/>
              </a:solidFill>
            </a:endParaRPr>
          </a:p>
        </p:txBody>
      </p:sp>
      <p:sp>
        <p:nvSpPr>
          <p:cNvPr id="5" name="Slide Number Placeholder 4">
            <a:extLst>
              <a:ext uri="{FF2B5EF4-FFF2-40B4-BE49-F238E27FC236}">
                <a16:creationId xmlns:a16="http://schemas.microsoft.com/office/drawing/2014/main" id="{92E8CF3C-AC3F-4DCC-8A33-FD182DA267B1}"/>
              </a:ext>
            </a:extLst>
          </p:cNvPr>
          <p:cNvSpPr>
            <a:spLocks noGrp="1"/>
          </p:cNvSpPr>
          <p:nvPr>
            <p:ph type="sldNum" sz="quarter" idx="12"/>
          </p:nvPr>
        </p:nvSpPr>
        <p:spPr/>
        <p:txBody>
          <a:bodyPr/>
          <a:lstStyle/>
          <a:p>
            <a:fld id="{00407271-4756-45A4-AF8A-33C64BD497E1}" type="slidenum">
              <a:rPr lang="en-US" smtClean="0"/>
              <a:pPr/>
              <a:t>1</a:t>
            </a:fld>
            <a:endParaRPr lang="en-US" dirty="0"/>
          </a:p>
        </p:txBody>
      </p:sp>
      <p:pic>
        <p:nvPicPr>
          <p:cNvPr id="10" name="Picture 9">
            <a:extLst>
              <a:ext uri="{FF2B5EF4-FFF2-40B4-BE49-F238E27FC236}">
                <a16:creationId xmlns:a16="http://schemas.microsoft.com/office/drawing/2014/main" id="{EDCEE536-1A4B-47FB-959B-1692D6590132}"/>
              </a:ext>
            </a:extLst>
          </p:cNvPr>
          <p:cNvPicPr>
            <a:picLocks noChangeAspect="1"/>
          </p:cNvPicPr>
          <p:nvPr/>
        </p:nvPicPr>
        <p:blipFill>
          <a:blip r:embed="rId2"/>
          <a:stretch>
            <a:fillRect/>
          </a:stretch>
        </p:blipFill>
        <p:spPr>
          <a:xfrm>
            <a:off x="685800" y="5474141"/>
            <a:ext cx="7848599" cy="774259"/>
          </a:xfrm>
          <a:prstGeom prst="rect">
            <a:avLst/>
          </a:prstGeom>
        </p:spPr>
      </p:pic>
      <p:pic>
        <p:nvPicPr>
          <p:cNvPr id="14" name="Picture 13">
            <a:extLst>
              <a:ext uri="{FF2B5EF4-FFF2-40B4-BE49-F238E27FC236}">
                <a16:creationId xmlns:a16="http://schemas.microsoft.com/office/drawing/2014/main" id="{648D94BD-B821-07FA-DF27-4F9AF061C8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1071585"/>
            <a:ext cx="830580" cy="830580"/>
          </a:xfrm>
          <a:prstGeom prst="rect">
            <a:avLst/>
          </a:prstGeom>
        </p:spPr>
      </p:pic>
      <p:pic>
        <p:nvPicPr>
          <p:cNvPr id="17" name="Picture 8" descr="illinois1">
            <a:extLst>
              <a:ext uri="{FF2B5EF4-FFF2-40B4-BE49-F238E27FC236}">
                <a16:creationId xmlns:a16="http://schemas.microsoft.com/office/drawing/2014/main" id="{44D485CB-78CF-3EB1-D8A9-B4FA37FBBB95}"/>
              </a:ext>
            </a:extLst>
          </p:cNvPr>
          <p:cNvPicPr>
            <a:picLocks noChangeAspect="1" noChangeArrowheads="1"/>
          </p:cNvPicPr>
          <p:nvPr/>
        </p:nvPicPr>
        <p:blipFill>
          <a:blip r:embed="rId4"/>
          <a:stretch>
            <a:fillRect/>
          </a:stretch>
        </p:blipFill>
        <p:spPr bwMode="auto">
          <a:xfrm>
            <a:off x="3371592" y="260187"/>
            <a:ext cx="2312961" cy="1751310"/>
          </a:xfrm>
          <a:prstGeom prst="rect">
            <a:avLst/>
          </a:prstGeom>
          <a:noFill/>
          <a:ln w="9525">
            <a:solidFill>
              <a:schemeClr val="bg1"/>
            </a:solidFill>
            <a:miter lim="800000"/>
            <a:headEnd/>
            <a:tailEnd/>
          </a:ln>
        </p:spPr>
      </p:pic>
      <p:sp>
        <p:nvSpPr>
          <p:cNvPr id="11" name="TextBox 10">
            <a:extLst>
              <a:ext uri="{FF2B5EF4-FFF2-40B4-BE49-F238E27FC236}">
                <a16:creationId xmlns:a16="http://schemas.microsoft.com/office/drawing/2014/main" id="{CF3D713C-F3FD-1DD5-7957-EFF45CD5D0EF}"/>
              </a:ext>
            </a:extLst>
          </p:cNvPr>
          <p:cNvSpPr txBox="1"/>
          <p:nvPr/>
        </p:nvSpPr>
        <p:spPr>
          <a:xfrm>
            <a:off x="3276600" y="4999116"/>
            <a:ext cx="4572000" cy="369332"/>
          </a:xfrm>
          <a:prstGeom prst="rect">
            <a:avLst/>
          </a:prstGeom>
          <a:noFill/>
        </p:spPr>
        <p:txBody>
          <a:bodyPr wrap="square">
            <a:spAutoFit/>
          </a:bodyPr>
          <a:lstStyle/>
          <a:p>
            <a:r>
              <a:rPr lang="en-US" b="1" dirty="0"/>
              <a:t>https://www.thearcofil.org/</a:t>
            </a:r>
          </a:p>
        </p:txBody>
      </p:sp>
      <p:pic>
        <p:nvPicPr>
          <p:cNvPr id="6" name="Picture 5">
            <a:extLst>
              <a:ext uri="{FF2B5EF4-FFF2-40B4-BE49-F238E27FC236}">
                <a16:creationId xmlns:a16="http://schemas.microsoft.com/office/drawing/2014/main" id="{8E60A543-F871-9B69-AC09-8E3636FC1FFB}"/>
              </a:ext>
            </a:extLst>
          </p:cNvPr>
          <p:cNvPicPr>
            <a:picLocks noChangeAspect="1"/>
          </p:cNvPicPr>
          <p:nvPr/>
        </p:nvPicPr>
        <p:blipFill rotWithShape="1">
          <a:blip r:embed="rId5"/>
          <a:srcRect l="13592" t="17381" r="81400" b="72651"/>
          <a:stretch/>
        </p:blipFill>
        <p:spPr>
          <a:xfrm>
            <a:off x="6137318" y="667398"/>
            <a:ext cx="1295400" cy="1450497"/>
          </a:xfrm>
          <a:prstGeom prst="rect">
            <a:avLst/>
          </a:prstGeom>
        </p:spPr>
      </p:pic>
    </p:spTree>
    <p:extLst>
      <p:ext uri="{BB962C8B-B14F-4D97-AF65-F5344CB8AC3E}">
        <p14:creationId xmlns:p14="http://schemas.microsoft.com/office/powerpoint/2010/main" val="909045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04006-14A3-30F6-5E21-99D872298EA7}"/>
              </a:ext>
            </a:extLst>
          </p:cNvPr>
          <p:cNvSpPr>
            <a:spLocks noGrp="1"/>
          </p:cNvSpPr>
          <p:nvPr>
            <p:ph type="title"/>
          </p:nvPr>
        </p:nvSpPr>
        <p:spPr/>
        <p:txBody>
          <a:bodyPr/>
          <a:lstStyle/>
          <a:p>
            <a:r>
              <a:rPr lang="en-US" dirty="0" err="1"/>
              <a:t>Categorias</a:t>
            </a:r>
            <a:r>
              <a:rPr lang="en-US" dirty="0"/>
              <a:t> de PUNS</a:t>
            </a:r>
          </a:p>
        </p:txBody>
      </p:sp>
      <p:sp>
        <p:nvSpPr>
          <p:cNvPr id="3" name="Text Placeholder 2">
            <a:extLst>
              <a:ext uri="{FF2B5EF4-FFF2-40B4-BE49-F238E27FC236}">
                <a16:creationId xmlns:a16="http://schemas.microsoft.com/office/drawing/2014/main" id="{E54B2D6C-23EA-1DC2-ACC5-7A8862BC6097}"/>
              </a:ext>
            </a:extLst>
          </p:cNvPr>
          <p:cNvSpPr>
            <a:spLocks noGrp="1"/>
          </p:cNvSpPr>
          <p:nvPr>
            <p:ph type="body" idx="1"/>
          </p:nvPr>
        </p:nvSpPr>
        <p:spPr/>
        <p:txBody>
          <a:bodyPr/>
          <a:lstStyle/>
          <a:p>
            <a:r>
              <a:rPr lang="en-US" dirty="0" err="1"/>
              <a:t>Buscando</a:t>
            </a:r>
            <a:r>
              <a:rPr lang="en-US" dirty="0"/>
              <a:t>	</a:t>
            </a:r>
          </a:p>
        </p:txBody>
      </p:sp>
      <p:sp>
        <p:nvSpPr>
          <p:cNvPr id="4" name="Content Placeholder 3">
            <a:extLst>
              <a:ext uri="{FF2B5EF4-FFF2-40B4-BE49-F238E27FC236}">
                <a16:creationId xmlns:a16="http://schemas.microsoft.com/office/drawing/2014/main" id="{139BB9E9-B69D-4BC6-79E6-AAF54DD933D0}"/>
              </a:ext>
            </a:extLst>
          </p:cNvPr>
          <p:cNvSpPr>
            <a:spLocks noGrp="1"/>
          </p:cNvSpPr>
          <p:nvPr>
            <p:ph sz="half" idx="2"/>
          </p:nvPr>
        </p:nvSpPr>
        <p:spPr/>
        <p:txBody>
          <a:bodyPr>
            <a:normAutofit fontScale="92500" lnSpcReduction="20000"/>
          </a:bodyPr>
          <a:lstStyle/>
          <a:p>
            <a:r>
              <a:rPr lang="es-ES" dirty="0"/>
              <a:t>La categoría Buscando servicios es para personas con una discapacidad del desarrollo que actualmente necesitan o desean apoyo.</a:t>
            </a:r>
            <a:endParaRPr lang="en-US" dirty="0"/>
          </a:p>
        </p:txBody>
      </p:sp>
      <p:sp>
        <p:nvSpPr>
          <p:cNvPr id="5" name="Text Placeholder 4">
            <a:extLst>
              <a:ext uri="{FF2B5EF4-FFF2-40B4-BE49-F238E27FC236}">
                <a16:creationId xmlns:a16="http://schemas.microsoft.com/office/drawing/2014/main" id="{C48424CB-E681-17A8-8218-1C66EFB6464C}"/>
              </a:ext>
            </a:extLst>
          </p:cNvPr>
          <p:cNvSpPr>
            <a:spLocks noGrp="1"/>
          </p:cNvSpPr>
          <p:nvPr>
            <p:ph type="body" sz="quarter" idx="3"/>
          </p:nvPr>
        </p:nvSpPr>
        <p:spPr/>
        <p:txBody>
          <a:bodyPr/>
          <a:lstStyle/>
          <a:p>
            <a:r>
              <a:rPr lang="en-US" dirty="0" err="1"/>
              <a:t>planificacion</a:t>
            </a:r>
            <a:endParaRPr lang="en-US" dirty="0"/>
          </a:p>
        </p:txBody>
      </p:sp>
      <p:sp>
        <p:nvSpPr>
          <p:cNvPr id="6" name="Content Placeholder 5">
            <a:extLst>
              <a:ext uri="{FF2B5EF4-FFF2-40B4-BE49-F238E27FC236}">
                <a16:creationId xmlns:a16="http://schemas.microsoft.com/office/drawing/2014/main" id="{1F336635-A708-92B3-80AB-FE1C08EC1E2A}"/>
              </a:ext>
            </a:extLst>
          </p:cNvPr>
          <p:cNvSpPr>
            <a:spLocks noGrp="1"/>
          </p:cNvSpPr>
          <p:nvPr>
            <p:ph sz="quarter" idx="4"/>
          </p:nvPr>
        </p:nvSpPr>
        <p:spPr/>
        <p:txBody>
          <a:bodyPr>
            <a:normAutofit fontScale="92500" lnSpcReduction="20000"/>
          </a:bodyPr>
          <a:lstStyle/>
          <a:p>
            <a:r>
              <a:rPr lang="es-ES" dirty="0"/>
              <a:t>La categoría Planificación de servicios es para personas que actualmente no quieren o necesitan apoyo, pero que pueden hacerlo en el futuro. Es útil conocer estas situaciones aunque el individuo o la familia no anticipen la necesidad de servicios inminentes. La categoría Planificación de servicios es para personas que actualmente no buscan servicios, pero que buscarán si algo le sucede al cuidador (p. ej., el cuidador se enferma o fallece) u otras circunstancias familiares cambian.</a:t>
            </a:r>
            <a:endParaRPr lang="en-US" dirty="0"/>
          </a:p>
        </p:txBody>
      </p:sp>
      <p:sp>
        <p:nvSpPr>
          <p:cNvPr id="7" name="Slide Number Placeholder 6">
            <a:extLst>
              <a:ext uri="{FF2B5EF4-FFF2-40B4-BE49-F238E27FC236}">
                <a16:creationId xmlns:a16="http://schemas.microsoft.com/office/drawing/2014/main" id="{AD3FC048-FFA7-7425-D60D-FF377510659E}"/>
              </a:ext>
            </a:extLst>
          </p:cNvPr>
          <p:cNvSpPr>
            <a:spLocks noGrp="1"/>
          </p:cNvSpPr>
          <p:nvPr>
            <p:ph type="sldNum" sz="quarter" idx="12"/>
          </p:nvPr>
        </p:nvSpPr>
        <p:spPr/>
        <p:txBody>
          <a:bodyPr/>
          <a:lstStyle/>
          <a:p>
            <a:fld id="{00407271-4756-45A4-AF8A-33C64BD497E1}" type="slidenum">
              <a:rPr lang="en-US" smtClean="0"/>
              <a:pPr/>
              <a:t>10</a:t>
            </a:fld>
            <a:endParaRPr lang="en-US" dirty="0"/>
          </a:p>
        </p:txBody>
      </p:sp>
    </p:spTree>
    <p:extLst>
      <p:ext uri="{BB962C8B-B14F-4D97-AF65-F5344CB8AC3E}">
        <p14:creationId xmlns:p14="http://schemas.microsoft.com/office/powerpoint/2010/main" val="110898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88E4F-04E2-43D1-AD28-1895C498E1DA}"/>
              </a:ext>
            </a:extLst>
          </p:cNvPr>
          <p:cNvSpPr>
            <a:spLocks noGrp="1"/>
          </p:cNvSpPr>
          <p:nvPr>
            <p:ph type="title"/>
          </p:nvPr>
        </p:nvSpPr>
        <p:spPr>
          <a:xfrm>
            <a:off x="347762" y="-304800"/>
            <a:ext cx="7543800" cy="1450757"/>
          </a:xfrm>
        </p:spPr>
        <p:txBody>
          <a:bodyPr>
            <a:normAutofit/>
          </a:bodyPr>
          <a:lstStyle/>
          <a:p>
            <a:r>
              <a:rPr lang="en-US" sz="4000" b="1" dirty="0"/>
              <a:t>Moving from Planning to Seeking</a:t>
            </a:r>
          </a:p>
        </p:txBody>
      </p:sp>
      <p:sp>
        <p:nvSpPr>
          <p:cNvPr id="3" name="Content Placeholder 2">
            <a:extLst>
              <a:ext uri="{FF2B5EF4-FFF2-40B4-BE49-F238E27FC236}">
                <a16:creationId xmlns:a16="http://schemas.microsoft.com/office/drawing/2014/main" id="{CD9B70BF-8BE3-47DD-832E-D51DC6796D6D}"/>
              </a:ext>
            </a:extLst>
          </p:cNvPr>
          <p:cNvSpPr>
            <a:spLocks noGrp="1"/>
          </p:cNvSpPr>
          <p:nvPr>
            <p:ph idx="1"/>
          </p:nvPr>
        </p:nvSpPr>
        <p:spPr>
          <a:xfrm>
            <a:off x="514351" y="1940882"/>
            <a:ext cx="8324849" cy="3007563"/>
          </a:xfrm>
          <a:solidFill>
            <a:schemeClr val="accent1">
              <a:lumMod val="60000"/>
              <a:lumOff val="40000"/>
            </a:schemeClr>
          </a:solidFill>
        </p:spPr>
        <p:txBody>
          <a:bodyPr>
            <a:normAutofit/>
          </a:bodyPr>
          <a:lstStyle/>
          <a:p>
            <a:r>
              <a:rPr lang="en-US" sz="2400" dirty="0"/>
              <a:t>Movement between categories is </a:t>
            </a:r>
            <a:r>
              <a:rPr lang="en-US" sz="2400" b="1" dirty="0"/>
              <a:t>NOT AUTOMATIC</a:t>
            </a:r>
          </a:p>
          <a:p>
            <a:r>
              <a:rPr lang="en-US" sz="2400" dirty="0"/>
              <a:t>If an individual needs to be moved from one to the other, you must reach out to your Independent Service Coordination Agency </a:t>
            </a:r>
          </a:p>
          <a:p>
            <a:r>
              <a:rPr lang="en-US" sz="2400" b="1" dirty="0"/>
              <a:t>Note that PUNS selections ONLY happen from the “Seeking “ category. Individual in the “Planning” category will not be selected from the PUNS list.</a:t>
            </a:r>
          </a:p>
        </p:txBody>
      </p:sp>
      <p:sp>
        <p:nvSpPr>
          <p:cNvPr id="5" name="Slide Number Placeholder 4"/>
          <p:cNvSpPr>
            <a:spLocks noGrp="1"/>
          </p:cNvSpPr>
          <p:nvPr>
            <p:ph type="sldNum" sz="quarter" idx="12"/>
          </p:nvPr>
        </p:nvSpPr>
        <p:spPr/>
        <p:txBody>
          <a:bodyPr/>
          <a:lstStyle/>
          <a:p>
            <a:fld id="{6D22F896-40B5-4ADD-8801-0D06FADFA095}" type="slidenum">
              <a:rPr lang="en-US" smtClean="0"/>
              <a:t>11</a:t>
            </a:fld>
            <a:endParaRPr lang="en-US" dirty="0"/>
          </a:p>
        </p:txBody>
      </p:sp>
      <p:sp>
        <p:nvSpPr>
          <p:cNvPr id="4" name="TextBox 3">
            <a:extLst>
              <a:ext uri="{FF2B5EF4-FFF2-40B4-BE49-F238E27FC236}">
                <a16:creationId xmlns:a16="http://schemas.microsoft.com/office/drawing/2014/main" id="{EEE63A0A-36EC-462D-867B-72B51F76B5EC}"/>
              </a:ext>
            </a:extLst>
          </p:cNvPr>
          <p:cNvSpPr txBox="1"/>
          <p:nvPr/>
        </p:nvSpPr>
        <p:spPr>
          <a:xfrm>
            <a:off x="854419" y="4917118"/>
            <a:ext cx="6918433" cy="584775"/>
          </a:xfrm>
          <a:prstGeom prst="rect">
            <a:avLst/>
          </a:prstGeom>
          <a:solidFill>
            <a:schemeClr val="accent2">
              <a:lumMod val="40000"/>
              <a:lumOff val="60000"/>
            </a:schemeClr>
          </a:solidFill>
        </p:spPr>
        <p:txBody>
          <a:bodyPr wrap="none" rtlCol="0">
            <a:spAutoFit/>
          </a:bodyPr>
          <a:lstStyle/>
          <a:p>
            <a:pPr algn="ctr"/>
            <a:r>
              <a:rPr lang="en-US" sz="1600" b="1" dirty="0"/>
              <a:t>If you need more information on the difference between Planning and Seeking,</a:t>
            </a:r>
          </a:p>
          <a:p>
            <a:pPr algn="ctr"/>
            <a:r>
              <a:rPr lang="en-US" sz="1600" b="1" dirty="0"/>
              <a:t>talk with your Independent Service Coordination Agency</a:t>
            </a:r>
          </a:p>
        </p:txBody>
      </p:sp>
    </p:spTree>
    <p:extLst>
      <p:ext uri="{BB962C8B-B14F-4D97-AF65-F5344CB8AC3E}">
        <p14:creationId xmlns:p14="http://schemas.microsoft.com/office/powerpoint/2010/main" val="3338632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723B4-7F0F-A130-7643-3276A6452706}"/>
              </a:ext>
            </a:extLst>
          </p:cNvPr>
          <p:cNvSpPr>
            <a:spLocks noGrp="1"/>
          </p:cNvSpPr>
          <p:nvPr>
            <p:ph type="title"/>
          </p:nvPr>
        </p:nvSpPr>
        <p:spPr/>
        <p:txBody>
          <a:bodyPr/>
          <a:lstStyle/>
          <a:p>
            <a:r>
              <a:rPr lang="en-US" dirty="0" err="1"/>
              <a:t>Moverse</a:t>
            </a:r>
            <a:r>
              <a:rPr lang="en-US" dirty="0"/>
              <a:t> de </a:t>
            </a:r>
            <a:r>
              <a:rPr lang="en-US" dirty="0" err="1"/>
              <a:t>Planificacion</a:t>
            </a:r>
            <a:r>
              <a:rPr lang="en-US" dirty="0"/>
              <a:t> a </a:t>
            </a:r>
            <a:r>
              <a:rPr lang="en-US" dirty="0" err="1"/>
              <a:t>Buscando</a:t>
            </a:r>
            <a:r>
              <a:rPr lang="en-US" dirty="0"/>
              <a:t>:</a:t>
            </a:r>
          </a:p>
        </p:txBody>
      </p:sp>
      <p:sp>
        <p:nvSpPr>
          <p:cNvPr id="3" name="Content Placeholder 2">
            <a:extLst>
              <a:ext uri="{FF2B5EF4-FFF2-40B4-BE49-F238E27FC236}">
                <a16:creationId xmlns:a16="http://schemas.microsoft.com/office/drawing/2014/main" id="{4EE854A2-AB0F-7102-56B6-064E55886AC1}"/>
              </a:ext>
            </a:extLst>
          </p:cNvPr>
          <p:cNvSpPr>
            <a:spLocks noGrp="1"/>
          </p:cNvSpPr>
          <p:nvPr>
            <p:ph idx="1"/>
          </p:nvPr>
        </p:nvSpPr>
        <p:spPr/>
        <p:txBody>
          <a:bodyPr/>
          <a:lstStyle/>
          <a:p>
            <a:r>
              <a:rPr lang="es-ES" dirty="0"/>
              <a:t>El cambio entre categorías NO ES AUTOMÁTICO</a:t>
            </a:r>
          </a:p>
          <a:p>
            <a:r>
              <a:rPr lang="es-ES" dirty="0"/>
              <a:t>Si una persona necesita ser trasladada de una a otra, debe comunicarse con su Agencia de Coordinación de Servicios Independiente</a:t>
            </a:r>
          </a:p>
          <a:p>
            <a:r>
              <a:rPr lang="es-ES" dirty="0"/>
              <a:t>Tenga en cuenta que las selecciones PUNS SOLO ocurren desde la categoría "Buscando". La persona en la categoría "Planificación" no se seleccionará de la lista PUNS.</a:t>
            </a:r>
            <a:endParaRPr lang="en-US" dirty="0"/>
          </a:p>
        </p:txBody>
      </p:sp>
      <p:sp>
        <p:nvSpPr>
          <p:cNvPr id="4" name="Slide Number Placeholder 3">
            <a:extLst>
              <a:ext uri="{FF2B5EF4-FFF2-40B4-BE49-F238E27FC236}">
                <a16:creationId xmlns:a16="http://schemas.microsoft.com/office/drawing/2014/main" id="{0217BE30-D317-AB61-18A9-69E8A1E28045}"/>
              </a:ext>
            </a:extLst>
          </p:cNvPr>
          <p:cNvSpPr>
            <a:spLocks noGrp="1"/>
          </p:cNvSpPr>
          <p:nvPr>
            <p:ph type="sldNum" sz="quarter" idx="12"/>
          </p:nvPr>
        </p:nvSpPr>
        <p:spPr/>
        <p:txBody>
          <a:bodyPr/>
          <a:lstStyle/>
          <a:p>
            <a:fld id="{00407271-4756-45A4-AF8A-33C64BD497E1}" type="slidenum">
              <a:rPr lang="en-US" smtClean="0"/>
              <a:pPr/>
              <a:t>12</a:t>
            </a:fld>
            <a:endParaRPr lang="en-US" dirty="0"/>
          </a:p>
        </p:txBody>
      </p:sp>
    </p:spTree>
    <p:extLst>
      <p:ext uri="{BB962C8B-B14F-4D97-AF65-F5344CB8AC3E}">
        <p14:creationId xmlns:p14="http://schemas.microsoft.com/office/powerpoint/2010/main" val="2160809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6DA32-41A5-4BEF-984A-0FA86F0C044E}"/>
              </a:ext>
            </a:extLst>
          </p:cNvPr>
          <p:cNvSpPr>
            <a:spLocks noGrp="1"/>
          </p:cNvSpPr>
          <p:nvPr>
            <p:ph type="title"/>
          </p:nvPr>
        </p:nvSpPr>
        <p:spPr>
          <a:xfrm>
            <a:off x="149763" y="113902"/>
            <a:ext cx="7543800" cy="1450757"/>
          </a:xfrm>
        </p:spPr>
        <p:txBody>
          <a:bodyPr>
            <a:normAutofit/>
          </a:bodyPr>
          <a:lstStyle/>
          <a:p>
            <a:r>
              <a:rPr lang="en-US" sz="3300" b="1" dirty="0"/>
              <a:t>When should an individual with I/DD place their name on the PUNS list?</a:t>
            </a:r>
          </a:p>
        </p:txBody>
      </p:sp>
      <p:sp>
        <p:nvSpPr>
          <p:cNvPr id="3" name="Content Placeholder 2">
            <a:extLst>
              <a:ext uri="{FF2B5EF4-FFF2-40B4-BE49-F238E27FC236}">
                <a16:creationId xmlns:a16="http://schemas.microsoft.com/office/drawing/2014/main" id="{B5605976-A441-4863-B8B1-1485AFE05039}"/>
              </a:ext>
            </a:extLst>
          </p:cNvPr>
          <p:cNvSpPr>
            <a:spLocks noGrp="1"/>
          </p:cNvSpPr>
          <p:nvPr>
            <p:ph idx="1"/>
          </p:nvPr>
        </p:nvSpPr>
        <p:spPr>
          <a:xfrm>
            <a:off x="514350" y="2057400"/>
            <a:ext cx="8248649" cy="3886199"/>
          </a:xfrm>
          <a:solidFill>
            <a:schemeClr val="accent1">
              <a:lumMod val="60000"/>
              <a:lumOff val="40000"/>
            </a:schemeClr>
          </a:solidFill>
        </p:spPr>
        <p:txBody>
          <a:bodyPr>
            <a:normAutofit/>
          </a:bodyPr>
          <a:lstStyle/>
          <a:p>
            <a:r>
              <a:rPr lang="en-US" sz="2100" dirty="0"/>
              <a:t>Individuals and families are encouraged to place their names on the PUNS lists as soon as possible. (2.5 years and older)</a:t>
            </a:r>
          </a:p>
          <a:p>
            <a:r>
              <a:rPr lang="en-US" sz="2100" dirty="0"/>
              <a:t>The “wait time” for services does not start until the age of 18</a:t>
            </a:r>
          </a:p>
          <a:p>
            <a:r>
              <a:rPr lang="en-US" sz="2100" dirty="0"/>
              <a:t>Placing your name on the list as soon as possible, even if well before the age of 18, allows the state to plan for the needs of individuals who will qualify for support in the future</a:t>
            </a:r>
          </a:p>
          <a:p>
            <a:r>
              <a:rPr lang="en-US" sz="2100" dirty="0"/>
              <a:t>Contact your ISC to be placed on the PUNS list</a:t>
            </a:r>
          </a:p>
          <a:p>
            <a:r>
              <a:rPr lang="en-US" sz="2100" dirty="0"/>
              <a:t>There is expected to be a small pull of 100 individuals for the Children’s Waiver in 2023. They will be pulled from the Seeking category.</a:t>
            </a:r>
          </a:p>
        </p:txBody>
      </p:sp>
      <p:sp>
        <p:nvSpPr>
          <p:cNvPr id="4" name="Slide Number Placeholder 3"/>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2837686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E2369-6619-6BB2-F836-0BA5843FD1DF}"/>
              </a:ext>
            </a:extLst>
          </p:cNvPr>
          <p:cNvSpPr>
            <a:spLocks noGrp="1"/>
          </p:cNvSpPr>
          <p:nvPr>
            <p:ph type="title"/>
          </p:nvPr>
        </p:nvSpPr>
        <p:spPr/>
        <p:txBody>
          <a:bodyPr>
            <a:noAutofit/>
          </a:bodyPr>
          <a:lstStyle/>
          <a:p>
            <a:r>
              <a:rPr lang="es-ES" sz="3600" dirty="0"/>
              <a:t>¿Cuándo debe una persona con I/DD colocar su nombre en la lista PUNS?</a:t>
            </a:r>
            <a:endParaRPr lang="en-US" sz="3600" dirty="0"/>
          </a:p>
        </p:txBody>
      </p:sp>
      <p:sp>
        <p:nvSpPr>
          <p:cNvPr id="3" name="Content Placeholder 2">
            <a:extLst>
              <a:ext uri="{FF2B5EF4-FFF2-40B4-BE49-F238E27FC236}">
                <a16:creationId xmlns:a16="http://schemas.microsoft.com/office/drawing/2014/main" id="{59ADEF8A-7E8C-D28F-6DE6-0EFE691A3BDE}"/>
              </a:ext>
            </a:extLst>
          </p:cNvPr>
          <p:cNvSpPr>
            <a:spLocks noGrp="1"/>
          </p:cNvSpPr>
          <p:nvPr>
            <p:ph idx="1"/>
          </p:nvPr>
        </p:nvSpPr>
        <p:spPr/>
        <p:txBody>
          <a:bodyPr/>
          <a:lstStyle/>
          <a:p>
            <a:r>
              <a:rPr lang="es-ES" dirty="0"/>
              <a:t>Se alienta a las personas y familias a colocar sus nombres en las listas PUNS lo antes posible. (2.5 años y mayores)</a:t>
            </a:r>
          </a:p>
          <a:p>
            <a:r>
              <a:rPr lang="es-ES" dirty="0"/>
              <a:t>El “tiempo de espera” para los servicios no comienza hasta los 18 años</a:t>
            </a:r>
          </a:p>
          <a:p>
            <a:r>
              <a:rPr lang="es-ES" dirty="0"/>
              <a:t>Colocar su nombre en la lista lo antes posible, incluso si es mucho antes de los 18 años, le permite al estado planificar las necesidades de las personas que calificarán para recibir apoyo en el futuro.</a:t>
            </a:r>
          </a:p>
          <a:p>
            <a:r>
              <a:rPr lang="es-ES" dirty="0"/>
              <a:t>Comuníquese con su ISC para ser incluido en la lista PUNS</a:t>
            </a:r>
          </a:p>
          <a:p>
            <a:r>
              <a:rPr lang="es-ES" dirty="0"/>
              <a:t>Se espera que haya una pequeña extracción de 100 personas para la Exención para niños en 2023. Serán retirados de la categoría de búsqueda.</a:t>
            </a:r>
            <a:endParaRPr lang="en-US" dirty="0"/>
          </a:p>
        </p:txBody>
      </p:sp>
      <p:sp>
        <p:nvSpPr>
          <p:cNvPr id="4" name="Slide Number Placeholder 3">
            <a:extLst>
              <a:ext uri="{FF2B5EF4-FFF2-40B4-BE49-F238E27FC236}">
                <a16:creationId xmlns:a16="http://schemas.microsoft.com/office/drawing/2014/main" id="{9AEC8153-0AA8-EB6D-6203-81B0C471B651}"/>
              </a:ext>
            </a:extLst>
          </p:cNvPr>
          <p:cNvSpPr>
            <a:spLocks noGrp="1"/>
          </p:cNvSpPr>
          <p:nvPr>
            <p:ph type="sldNum" sz="quarter" idx="12"/>
          </p:nvPr>
        </p:nvSpPr>
        <p:spPr/>
        <p:txBody>
          <a:bodyPr/>
          <a:lstStyle/>
          <a:p>
            <a:fld id="{00407271-4756-45A4-AF8A-33C64BD497E1}" type="slidenum">
              <a:rPr lang="en-US" smtClean="0"/>
              <a:pPr/>
              <a:t>14</a:t>
            </a:fld>
            <a:endParaRPr lang="en-US" dirty="0"/>
          </a:p>
        </p:txBody>
      </p:sp>
    </p:spTree>
    <p:extLst>
      <p:ext uri="{BB962C8B-B14F-4D97-AF65-F5344CB8AC3E}">
        <p14:creationId xmlns:p14="http://schemas.microsoft.com/office/powerpoint/2010/main" val="2407018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14EF4-622A-4338-860B-87E4259E4B37}"/>
              </a:ext>
            </a:extLst>
          </p:cNvPr>
          <p:cNvSpPr>
            <a:spLocks noGrp="1"/>
          </p:cNvSpPr>
          <p:nvPr>
            <p:ph type="title"/>
          </p:nvPr>
        </p:nvSpPr>
        <p:spPr>
          <a:xfrm>
            <a:off x="-1143000" y="263527"/>
            <a:ext cx="7543800" cy="1450757"/>
          </a:xfrm>
        </p:spPr>
        <p:txBody>
          <a:bodyPr/>
          <a:lstStyle/>
          <a:p>
            <a:pPr algn="ctr"/>
            <a:r>
              <a:rPr lang="en-US" dirty="0"/>
              <a:t>Signing Up for PUNS</a:t>
            </a:r>
            <a:br>
              <a:rPr lang="en-US" dirty="0"/>
            </a:br>
            <a:endParaRPr lang="en-US" dirty="0"/>
          </a:p>
        </p:txBody>
      </p:sp>
      <p:sp>
        <p:nvSpPr>
          <p:cNvPr id="3" name="Content Placeholder 2">
            <a:extLst>
              <a:ext uri="{FF2B5EF4-FFF2-40B4-BE49-F238E27FC236}">
                <a16:creationId xmlns:a16="http://schemas.microsoft.com/office/drawing/2014/main" id="{F1C94C4C-E59F-40C2-A722-7D2B1A36839F}"/>
              </a:ext>
            </a:extLst>
          </p:cNvPr>
          <p:cNvSpPr>
            <a:spLocks noGrp="1"/>
          </p:cNvSpPr>
          <p:nvPr>
            <p:ph idx="1"/>
          </p:nvPr>
        </p:nvSpPr>
        <p:spPr>
          <a:xfrm>
            <a:off x="228600" y="1845734"/>
            <a:ext cx="8762999" cy="4023360"/>
          </a:xfrm>
          <a:solidFill>
            <a:schemeClr val="accent1">
              <a:lumMod val="60000"/>
              <a:lumOff val="40000"/>
            </a:schemeClr>
          </a:solidFill>
        </p:spPr>
        <p:txBody>
          <a:bodyPr/>
          <a:lstStyle/>
          <a:p>
            <a:r>
              <a:rPr lang="en-US" dirty="0"/>
              <a:t>Individuals who want to be on PUNS should contact the Independent Service Coordination (ISC) agency in their area. You can locate your ISC agency by:</a:t>
            </a:r>
          </a:p>
          <a:p>
            <a:endParaRPr lang="en-US" dirty="0"/>
          </a:p>
          <a:p>
            <a:r>
              <a:rPr lang="en-US" dirty="0"/>
              <a:t>Calling Division of Developmental Disabilities Hotline at 1-888-DD-PLANS and 1-866-376-8446 (TTY) during business hours. When prompted by the recording, type in your ZIP Code and you will be connected with your local ISC agency.</a:t>
            </a:r>
          </a:p>
          <a:p>
            <a:r>
              <a:rPr lang="en-US" dirty="0"/>
              <a:t>Accessing the </a:t>
            </a:r>
            <a:r>
              <a:rPr lang="en-US" dirty="0">
                <a:hlinkClick r:id="rId2"/>
              </a:rPr>
              <a:t>DHS Office Locator</a:t>
            </a:r>
            <a:r>
              <a:rPr lang="en-US" dirty="0"/>
              <a:t>.</a:t>
            </a:r>
          </a:p>
        </p:txBody>
      </p:sp>
      <p:sp>
        <p:nvSpPr>
          <p:cNvPr id="4" name="Slide Number Placeholder 3">
            <a:extLst>
              <a:ext uri="{FF2B5EF4-FFF2-40B4-BE49-F238E27FC236}">
                <a16:creationId xmlns:a16="http://schemas.microsoft.com/office/drawing/2014/main" id="{E4F3710D-C514-4248-8777-272D9721A8C0}"/>
              </a:ext>
            </a:extLst>
          </p:cNvPr>
          <p:cNvSpPr>
            <a:spLocks noGrp="1"/>
          </p:cNvSpPr>
          <p:nvPr>
            <p:ph type="sldNum" sz="quarter" idx="12"/>
          </p:nvPr>
        </p:nvSpPr>
        <p:spPr/>
        <p:txBody>
          <a:bodyPr/>
          <a:lstStyle/>
          <a:p>
            <a:fld id="{00407271-4756-45A4-AF8A-33C64BD497E1}" type="slidenum">
              <a:rPr lang="en-US" smtClean="0"/>
              <a:pPr/>
              <a:t>15</a:t>
            </a:fld>
            <a:endParaRPr lang="en-US" dirty="0"/>
          </a:p>
        </p:txBody>
      </p:sp>
    </p:spTree>
    <p:extLst>
      <p:ext uri="{BB962C8B-B14F-4D97-AF65-F5344CB8AC3E}">
        <p14:creationId xmlns:p14="http://schemas.microsoft.com/office/powerpoint/2010/main" val="2368615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64474-D149-14D6-4994-0D60792C8481}"/>
              </a:ext>
            </a:extLst>
          </p:cNvPr>
          <p:cNvSpPr>
            <a:spLocks noGrp="1"/>
          </p:cNvSpPr>
          <p:nvPr>
            <p:ph type="title"/>
          </p:nvPr>
        </p:nvSpPr>
        <p:spPr/>
        <p:txBody>
          <a:bodyPr/>
          <a:lstStyle/>
          <a:p>
            <a:r>
              <a:rPr lang="en-US" dirty="0" err="1"/>
              <a:t>Registrarse</a:t>
            </a:r>
            <a:r>
              <a:rPr lang="en-US" dirty="0"/>
              <a:t> </a:t>
            </a:r>
            <a:r>
              <a:rPr lang="en-US" dirty="0" err="1"/>
              <a:t>en</a:t>
            </a:r>
            <a:r>
              <a:rPr lang="en-US" dirty="0"/>
              <a:t> PUNS</a:t>
            </a:r>
          </a:p>
        </p:txBody>
      </p:sp>
      <p:sp>
        <p:nvSpPr>
          <p:cNvPr id="3" name="Content Placeholder 2">
            <a:extLst>
              <a:ext uri="{FF2B5EF4-FFF2-40B4-BE49-F238E27FC236}">
                <a16:creationId xmlns:a16="http://schemas.microsoft.com/office/drawing/2014/main" id="{80C5A2B6-0B3F-9CA8-7BE7-735A8FD727F5}"/>
              </a:ext>
            </a:extLst>
          </p:cNvPr>
          <p:cNvSpPr>
            <a:spLocks noGrp="1"/>
          </p:cNvSpPr>
          <p:nvPr>
            <p:ph idx="1"/>
          </p:nvPr>
        </p:nvSpPr>
        <p:spPr/>
        <p:txBody>
          <a:bodyPr/>
          <a:lstStyle/>
          <a:p>
            <a:r>
              <a:rPr lang="es-ES" dirty="0"/>
              <a:t>Las personas que deseen estar en PUNS deben comunicarse con la agencia de Coordinación de Servicios Independientes (ISC) en su área. Puede ubicar su agencia ISC por:</a:t>
            </a:r>
          </a:p>
          <a:p>
            <a:endParaRPr lang="es-ES" dirty="0"/>
          </a:p>
          <a:p>
            <a:r>
              <a:rPr lang="es-ES" dirty="0"/>
              <a:t>Llamar a la línea directa de la División de Discapacidades del Desarrollo al 1-888-DD-PLANS y al 1-866-376-8446 (TTY) durante el horario comercial. Cuando la grabación lo solicite, ingrese su código postal y se lo conectará con su agencia ISC local.</a:t>
            </a:r>
          </a:p>
          <a:p>
            <a:r>
              <a:rPr lang="es-ES" dirty="0"/>
              <a:t>Acceso al localizador de oficinas del DHS.</a:t>
            </a:r>
            <a:endParaRPr lang="en-US" dirty="0"/>
          </a:p>
        </p:txBody>
      </p:sp>
      <p:sp>
        <p:nvSpPr>
          <p:cNvPr id="4" name="Slide Number Placeholder 3">
            <a:extLst>
              <a:ext uri="{FF2B5EF4-FFF2-40B4-BE49-F238E27FC236}">
                <a16:creationId xmlns:a16="http://schemas.microsoft.com/office/drawing/2014/main" id="{98CE890B-35BD-B9FF-5FE8-92647F0C61AD}"/>
              </a:ext>
            </a:extLst>
          </p:cNvPr>
          <p:cNvSpPr>
            <a:spLocks noGrp="1"/>
          </p:cNvSpPr>
          <p:nvPr>
            <p:ph type="sldNum" sz="quarter" idx="12"/>
          </p:nvPr>
        </p:nvSpPr>
        <p:spPr/>
        <p:txBody>
          <a:bodyPr/>
          <a:lstStyle/>
          <a:p>
            <a:fld id="{00407271-4756-45A4-AF8A-33C64BD497E1}" type="slidenum">
              <a:rPr lang="en-US" smtClean="0"/>
              <a:pPr/>
              <a:t>16</a:t>
            </a:fld>
            <a:endParaRPr lang="en-US" dirty="0"/>
          </a:p>
        </p:txBody>
      </p:sp>
    </p:spTree>
    <p:extLst>
      <p:ext uri="{BB962C8B-B14F-4D97-AF65-F5344CB8AC3E}">
        <p14:creationId xmlns:p14="http://schemas.microsoft.com/office/powerpoint/2010/main" val="420621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63934-5380-4D21-9E78-F9A666D353F8}"/>
              </a:ext>
            </a:extLst>
          </p:cNvPr>
          <p:cNvSpPr>
            <a:spLocks noGrp="1"/>
          </p:cNvSpPr>
          <p:nvPr>
            <p:ph type="title"/>
          </p:nvPr>
        </p:nvSpPr>
        <p:spPr>
          <a:xfrm>
            <a:off x="228600" y="286604"/>
            <a:ext cx="7543800" cy="841472"/>
          </a:xfrm>
        </p:spPr>
        <p:txBody>
          <a:bodyPr/>
          <a:lstStyle/>
          <a:p>
            <a:r>
              <a:rPr lang="en-US" dirty="0"/>
              <a:t>Como </a:t>
            </a:r>
            <a:r>
              <a:rPr lang="en-US" dirty="0" err="1"/>
              <a:t>ubicar</a:t>
            </a:r>
            <a:r>
              <a:rPr lang="en-US" dirty="0"/>
              <a:t> a </a:t>
            </a:r>
            <a:r>
              <a:rPr lang="en-US" dirty="0" err="1"/>
              <a:t>su</a:t>
            </a:r>
            <a:r>
              <a:rPr lang="en-US" dirty="0"/>
              <a:t> ISC?</a:t>
            </a:r>
          </a:p>
        </p:txBody>
      </p:sp>
      <p:sp>
        <p:nvSpPr>
          <p:cNvPr id="3" name="Slide Number Placeholder 2">
            <a:extLst>
              <a:ext uri="{FF2B5EF4-FFF2-40B4-BE49-F238E27FC236}">
                <a16:creationId xmlns:a16="http://schemas.microsoft.com/office/drawing/2014/main" id="{AD6E5CE8-A35C-49CC-BBD0-28B17359E659}"/>
              </a:ext>
            </a:extLst>
          </p:cNvPr>
          <p:cNvSpPr>
            <a:spLocks noGrp="1"/>
          </p:cNvSpPr>
          <p:nvPr>
            <p:ph type="sldNum" sz="quarter" idx="12"/>
          </p:nvPr>
        </p:nvSpPr>
        <p:spPr/>
        <p:txBody>
          <a:bodyPr/>
          <a:lstStyle/>
          <a:p>
            <a:fld id="{4389FF3D-84D3-4545-B048-C84D293A093D}" type="slidenum">
              <a:rPr lang="en-US" smtClean="0"/>
              <a:t>17</a:t>
            </a:fld>
            <a:endParaRPr lang="en-US"/>
          </a:p>
        </p:txBody>
      </p:sp>
      <p:pic>
        <p:nvPicPr>
          <p:cNvPr id="4" name="Picture 3">
            <a:extLst>
              <a:ext uri="{FF2B5EF4-FFF2-40B4-BE49-F238E27FC236}">
                <a16:creationId xmlns:a16="http://schemas.microsoft.com/office/drawing/2014/main" id="{56D04140-E3BE-4239-B3C1-57E4A2C1C132}"/>
              </a:ext>
            </a:extLst>
          </p:cNvPr>
          <p:cNvPicPr>
            <a:picLocks noChangeAspect="1"/>
          </p:cNvPicPr>
          <p:nvPr/>
        </p:nvPicPr>
        <p:blipFill>
          <a:blip r:embed="rId2"/>
          <a:stretch>
            <a:fillRect/>
          </a:stretch>
        </p:blipFill>
        <p:spPr>
          <a:xfrm>
            <a:off x="5140371" y="1219200"/>
            <a:ext cx="3890593" cy="4781550"/>
          </a:xfrm>
          <a:prstGeom prst="rect">
            <a:avLst/>
          </a:prstGeom>
        </p:spPr>
      </p:pic>
      <p:sp>
        <p:nvSpPr>
          <p:cNvPr id="6" name="TextBox 5">
            <a:extLst>
              <a:ext uri="{FF2B5EF4-FFF2-40B4-BE49-F238E27FC236}">
                <a16:creationId xmlns:a16="http://schemas.microsoft.com/office/drawing/2014/main" id="{C0BE63ED-CBE4-4E33-99BA-56EEAF65D9C2}"/>
              </a:ext>
            </a:extLst>
          </p:cNvPr>
          <p:cNvSpPr txBox="1"/>
          <p:nvPr/>
        </p:nvSpPr>
        <p:spPr>
          <a:xfrm>
            <a:off x="567205" y="5011104"/>
            <a:ext cx="4573166" cy="715581"/>
          </a:xfrm>
          <a:prstGeom prst="rect">
            <a:avLst/>
          </a:prstGeom>
          <a:noFill/>
        </p:spPr>
        <p:txBody>
          <a:bodyPr wrap="square">
            <a:spAutoFit/>
          </a:bodyPr>
          <a:lstStyle/>
          <a:p>
            <a:r>
              <a:rPr lang="en-US" sz="1350" dirty="0">
                <a:hlinkClick r:id="rId3"/>
              </a:rPr>
              <a:t>https://www.dhs.state.il.us/page.aspx?module=12&amp;officetype=&amp;county=</a:t>
            </a:r>
            <a:endParaRPr lang="en-US" sz="1350" dirty="0"/>
          </a:p>
          <a:p>
            <a:endParaRPr lang="en-US" sz="1350" dirty="0"/>
          </a:p>
        </p:txBody>
      </p:sp>
      <p:pic>
        <p:nvPicPr>
          <p:cNvPr id="8" name="Picture 7">
            <a:extLst>
              <a:ext uri="{FF2B5EF4-FFF2-40B4-BE49-F238E27FC236}">
                <a16:creationId xmlns:a16="http://schemas.microsoft.com/office/drawing/2014/main" id="{1128DEF4-05F2-41ED-9610-AEC4DFB3ED0A}"/>
              </a:ext>
            </a:extLst>
          </p:cNvPr>
          <p:cNvPicPr>
            <a:picLocks noChangeAspect="1"/>
          </p:cNvPicPr>
          <p:nvPr/>
        </p:nvPicPr>
        <p:blipFill rotWithShape="1">
          <a:blip r:embed="rId4"/>
          <a:srcRect l="10102" t="13837" r="10765" b="7483"/>
          <a:stretch/>
        </p:blipFill>
        <p:spPr>
          <a:xfrm>
            <a:off x="228600" y="1981200"/>
            <a:ext cx="4744616" cy="2908963"/>
          </a:xfrm>
          <a:prstGeom prst="rect">
            <a:avLst/>
          </a:prstGeom>
        </p:spPr>
      </p:pic>
    </p:spTree>
    <p:extLst>
      <p:ext uri="{BB962C8B-B14F-4D97-AF65-F5344CB8AC3E}">
        <p14:creationId xmlns:p14="http://schemas.microsoft.com/office/powerpoint/2010/main" val="2187548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59AFE-F113-45DD-A98F-72079B3954D3}"/>
              </a:ext>
            </a:extLst>
          </p:cNvPr>
          <p:cNvSpPr>
            <a:spLocks noGrp="1"/>
          </p:cNvSpPr>
          <p:nvPr>
            <p:ph type="title"/>
          </p:nvPr>
        </p:nvSpPr>
        <p:spPr>
          <a:xfrm>
            <a:off x="457200" y="371786"/>
            <a:ext cx="7543800" cy="1450757"/>
          </a:xfrm>
        </p:spPr>
        <p:txBody>
          <a:bodyPr>
            <a:noAutofit/>
          </a:bodyPr>
          <a:lstStyle/>
          <a:p>
            <a:r>
              <a:rPr lang="en-US" sz="3600" dirty="0"/>
              <a:t>What services can I receive if I am selected from PUNS?</a:t>
            </a:r>
            <a:br>
              <a:rPr lang="en-US" sz="3600" dirty="0"/>
            </a:br>
            <a:endParaRPr lang="en-US" sz="3600" dirty="0"/>
          </a:p>
        </p:txBody>
      </p:sp>
      <p:sp>
        <p:nvSpPr>
          <p:cNvPr id="3" name="Content Placeholder 2">
            <a:extLst>
              <a:ext uri="{FF2B5EF4-FFF2-40B4-BE49-F238E27FC236}">
                <a16:creationId xmlns:a16="http://schemas.microsoft.com/office/drawing/2014/main" id="{A1058406-96D2-46A9-BB2E-689404E901B4}"/>
              </a:ext>
            </a:extLst>
          </p:cNvPr>
          <p:cNvSpPr>
            <a:spLocks noGrp="1"/>
          </p:cNvSpPr>
          <p:nvPr>
            <p:ph idx="1"/>
          </p:nvPr>
        </p:nvSpPr>
        <p:spPr>
          <a:solidFill>
            <a:schemeClr val="accent1">
              <a:lumMod val="60000"/>
              <a:lumOff val="40000"/>
            </a:schemeClr>
          </a:solidFill>
        </p:spPr>
        <p:txBody>
          <a:bodyPr/>
          <a:lstStyle/>
          <a:p>
            <a:r>
              <a:rPr lang="en-US" dirty="0"/>
              <a:t>In-home Supports</a:t>
            </a:r>
          </a:p>
          <a:p>
            <a:r>
              <a:rPr lang="en-US" dirty="0"/>
              <a:t>Supported Employment with or without a Job Coach</a:t>
            </a:r>
          </a:p>
          <a:p>
            <a:r>
              <a:rPr lang="en-US" dirty="0"/>
              <a:t>Residential Living Arrangements</a:t>
            </a:r>
          </a:p>
          <a:p>
            <a:r>
              <a:rPr lang="en-US" dirty="0"/>
              <a:t>Self-Direction Assistance</a:t>
            </a:r>
          </a:p>
          <a:p>
            <a:r>
              <a:rPr lang="en-US" dirty="0"/>
              <a:t>Adaptive Equipment</a:t>
            </a:r>
          </a:p>
          <a:p>
            <a:r>
              <a:rPr lang="en-US" dirty="0"/>
              <a:t>Other Supports</a:t>
            </a:r>
          </a:p>
        </p:txBody>
      </p:sp>
      <p:sp>
        <p:nvSpPr>
          <p:cNvPr id="4" name="Slide Number Placeholder 3">
            <a:extLst>
              <a:ext uri="{FF2B5EF4-FFF2-40B4-BE49-F238E27FC236}">
                <a16:creationId xmlns:a16="http://schemas.microsoft.com/office/drawing/2014/main" id="{CDE6B7F6-C5D2-4EDF-A8E6-34407EDC3C38}"/>
              </a:ext>
            </a:extLst>
          </p:cNvPr>
          <p:cNvSpPr>
            <a:spLocks noGrp="1"/>
          </p:cNvSpPr>
          <p:nvPr>
            <p:ph type="sldNum" sz="quarter" idx="12"/>
          </p:nvPr>
        </p:nvSpPr>
        <p:spPr/>
        <p:txBody>
          <a:bodyPr/>
          <a:lstStyle/>
          <a:p>
            <a:fld id="{00407271-4756-45A4-AF8A-33C64BD497E1}" type="slidenum">
              <a:rPr lang="en-US" smtClean="0"/>
              <a:pPr/>
              <a:t>18</a:t>
            </a:fld>
            <a:endParaRPr lang="en-US" dirty="0"/>
          </a:p>
        </p:txBody>
      </p:sp>
      <p:pic>
        <p:nvPicPr>
          <p:cNvPr id="6" name="Picture 5">
            <a:extLst>
              <a:ext uri="{FF2B5EF4-FFF2-40B4-BE49-F238E27FC236}">
                <a16:creationId xmlns:a16="http://schemas.microsoft.com/office/drawing/2014/main" id="{3A7E7F4A-4375-447A-92A8-7C52D7E22A0D}"/>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15495" y="3429000"/>
            <a:ext cx="3248620" cy="2590800"/>
          </a:xfrm>
          <a:prstGeom prst="rect">
            <a:avLst/>
          </a:prstGeom>
        </p:spPr>
      </p:pic>
    </p:spTree>
    <p:extLst>
      <p:ext uri="{BB962C8B-B14F-4D97-AF65-F5344CB8AC3E}">
        <p14:creationId xmlns:p14="http://schemas.microsoft.com/office/powerpoint/2010/main" val="1039019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726FE-04EB-2573-A95E-E84F75121442}"/>
              </a:ext>
            </a:extLst>
          </p:cNvPr>
          <p:cNvSpPr>
            <a:spLocks noGrp="1"/>
          </p:cNvSpPr>
          <p:nvPr>
            <p:ph type="title"/>
          </p:nvPr>
        </p:nvSpPr>
        <p:spPr>
          <a:xfrm>
            <a:off x="822960" y="286603"/>
            <a:ext cx="7543800" cy="1450757"/>
          </a:xfrm>
        </p:spPr>
        <p:txBody>
          <a:bodyPr>
            <a:normAutofit/>
          </a:bodyPr>
          <a:lstStyle/>
          <a:p>
            <a:r>
              <a:rPr lang="en-US" dirty="0" err="1"/>
              <a:t>Cuales</a:t>
            </a:r>
            <a:r>
              <a:rPr lang="en-US" dirty="0"/>
              <a:t> son </a:t>
            </a:r>
            <a:r>
              <a:rPr lang="en-US" dirty="0" err="1"/>
              <a:t>los</a:t>
            </a:r>
            <a:r>
              <a:rPr lang="en-US" dirty="0"/>
              <a:t> </a:t>
            </a:r>
            <a:r>
              <a:rPr lang="en-US" dirty="0" err="1"/>
              <a:t>beneficios</a:t>
            </a:r>
            <a:r>
              <a:rPr lang="en-US" dirty="0"/>
              <a:t>?</a:t>
            </a:r>
          </a:p>
        </p:txBody>
      </p:sp>
      <p:sp>
        <p:nvSpPr>
          <p:cNvPr id="3" name="Content Placeholder 2">
            <a:extLst>
              <a:ext uri="{FF2B5EF4-FFF2-40B4-BE49-F238E27FC236}">
                <a16:creationId xmlns:a16="http://schemas.microsoft.com/office/drawing/2014/main" id="{A010A40A-B91B-3DF0-26D5-D0F6FF747738}"/>
              </a:ext>
            </a:extLst>
          </p:cNvPr>
          <p:cNvSpPr>
            <a:spLocks noGrp="1"/>
          </p:cNvSpPr>
          <p:nvPr>
            <p:ph idx="1"/>
          </p:nvPr>
        </p:nvSpPr>
        <p:spPr>
          <a:xfrm>
            <a:off x="822959" y="1845734"/>
            <a:ext cx="4841240" cy="4023360"/>
          </a:xfrm>
        </p:spPr>
        <p:txBody>
          <a:bodyPr>
            <a:normAutofit/>
          </a:bodyPr>
          <a:lstStyle/>
          <a:p>
            <a:r>
              <a:rPr lang="es-ES" dirty="0"/>
              <a:t>Apoyos en el hogar</a:t>
            </a:r>
          </a:p>
          <a:p>
            <a:r>
              <a:rPr lang="es-ES" dirty="0"/>
              <a:t>Empleo con apoyo con o sin entrenador laboral</a:t>
            </a:r>
          </a:p>
          <a:p>
            <a:r>
              <a:rPr lang="es-ES" dirty="0"/>
              <a:t>Arreglos de vida residencial</a:t>
            </a:r>
          </a:p>
          <a:p>
            <a:r>
              <a:rPr lang="es-ES" dirty="0"/>
              <a:t>Asistencia de autodirección</a:t>
            </a:r>
          </a:p>
          <a:p>
            <a:r>
              <a:rPr lang="es-ES" dirty="0"/>
              <a:t>Equipo adaptativo</a:t>
            </a:r>
          </a:p>
          <a:p>
            <a:r>
              <a:rPr lang="es-ES" dirty="0"/>
              <a:t>Otros apoyos</a:t>
            </a:r>
            <a:endParaRPr lang="en-US" dirty="0"/>
          </a:p>
        </p:txBody>
      </p:sp>
      <p:pic>
        <p:nvPicPr>
          <p:cNvPr id="5" name="Picture 4">
            <a:extLst>
              <a:ext uri="{FF2B5EF4-FFF2-40B4-BE49-F238E27FC236}">
                <a16:creationId xmlns:a16="http://schemas.microsoft.com/office/drawing/2014/main" id="{944FA665-86AA-4746-1B3C-125AA855BA61}"/>
              </a:ext>
            </a:extLst>
          </p:cNvPr>
          <p:cNvPicPr>
            <a:picLocks noChangeAspect="1"/>
          </p:cNvPicPr>
          <p:nvPr/>
        </p:nvPicPr>
        <p:blipFill rotWithShape="1">
          <a:blip r:embed="rId2"/>
          <a:srcRect l="23200" r="22776" b="1"/>
          <a:stretch/>
        </p:blipFill>
        <p:spPr>
          <a:xfrm>
            <a:off x="6015427" y="1916318"/>
            <a:ext cx="2351332" cy="3471012"/>
          </a:xfrm>
          <a:prstGeom prst="rect">
            <a:avLst/>
          </a:prstGeom>
        </p:spPr>
      </p:pic>
      <p:sp>
        <p:nvSpPr>
          <p:cNvPr id="4" name="Slide Number Placeholder 3">
            <a:extLst>
              <a:ext uri="{FF2B5EF4-FFF2-40B4-BE49-F238E27FC236}">
                <a16:creationId xmlns:a16="http://schemas.microsoft.com/office/drawing/2014/main" id="{BFE4479D-ADB0-E331-6AC1-83CB792DB24F}"/>
              </a:ext>
            </a:extLst>
          </p:cNvPr>
          <p:cNvSpPr>
            <a:spLocks noGrp="1"/>
          </p:cNvSpPr>
          <p:nvPr>
            <p:ph type="sldNum" sz="quarter" idx="12"/>
          </p:nvPr>
        </p:nvSpPr>
        <p:spPr>
          <a:xfrm>
            <a:off x="7425343" y="6459785"/>
            <a:ext cx="984019" cy="365125"/>
          </a:xfrm>
        </p:spPr>
        <p:txBody>
          <a:bodyPr>
            <a:normAutofit/>
          </a:bodyPr>
          <a:lstStyle/>
          <a:p>
            <a:pPr>
              <a:spcAft>
                <a:spcPts val="600"/>
              </a:spcAft>
            </a:pPr>
            <a:fld id="{00407271-4756-45A4-AF8A-33C64BD497E1}" type="slidenum">
              <a:rPr lang="en-US" smtClean="0"/>
              <a:pPr>
                <a:spcAft>
                  <a:spcPts val="600"/>
                </a:spcAft>
              </a:pPr>
              <a:t>19</a:t>
            </a:fld>
            <a:endParaRPr lang="en-US"/>
          </a:p>
        </p:txBody>
      </p:sp>
    </p:spTree>
    <p:extLst>
      <p:ext uri="{BB962C8B-B14F-4D97-AF65-F5344CB8AC3E}">
        <p14:creationId xmlns:p14="http://schemas.microsoft.com/office/powerpoint/2010/main" val="819072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0E44F-4F73-2A36-B82D-5503C6C18800}"/>
              </a:ext>
            </a:extLst>
          </p:cNvPr>
          <p:cNvSpPr>
            <a:spLocks noGrp="1"/>
          </p:cNvSpPr>
          <p:nvPr>
            <p:ph type="title"/>
          </p:nvPr>
        </p:nvSpPr>
        <p:spPr/>
        <p:txBody>
          <a:bodyPr/>
          <a:lstStyle/>
          <a:p>
            <a:pPr algn="ctr"/>
            <a:r>
              <a:rPr lang="en-US" dirty="0"/>
              <a:t>Agenda</a:t>
            </a:r>
          </a:p>
        </p:txBody>
      </p:sp>
      <p:sp>
        <p:nvSpPr>
          <p:cNvPr id="3" name="Content Placeholder 2">
            <a:extLst>
              <a:ext uri="{FF2B5EF4-FFF2-40B4-BE49-F238E27FC236}">
                <a16:creationId xmlns:a16="http://schemas.microsoft.com/office/drawing/2014/main" id="{12B571FE-C177-1FEC-94B1-84BD40C85E26}"/>
              </a:ext>
            </a:extLst>
          </p:cNvPr>
          <p:cNvSpPr>
            <a:spLocks noGrp="1"/>
          </p:cNvSpPr>
          <p:nvPr>
            <p:ph idx="1"/>
          </p:nvPr>
        </p:nvSpPr>
        <p:spPr/>
        <p:txBody>
          <a:bodyPr/>
          <a:lstStyle/>
          <a:p>
            <a:pPr marL="457200" indent="-457200">
              <a:buFont typeface="+mj-lt"/>
              <a:buAutoNum type="arabicPeriod"/>
            </a:pPr>
            <a:r>
              <a:rPr lang="en-US" dirty="0"/>
              <a:t>Conoce El </a:t>
            </a:r>
            <a:r>
              <a:rPr lang="en-US" dirty="0" err="1"/>
              <a:t>Programa</a:t>
            </a:r>
            <a:r>
              <a:rPr lang="en-US" dirty="0"/>
              <a:t> de </a:t>
            </a:r>
            <a:r>
              <a:rPr lang="en-US" dirty="0" err="1"/>
              <a:t>Abogacia</a:t>
            </a:r>
            <a:r>
              <a:rPr lang="en-US" dirty="0"/>
              <a:t> </a:t>
            </a:r>
            <a:r>
              <a:rPr lang="en-US" dirty="0" err="1"/>
              <a:t>Ligas</a:t>
            </a:r>
            <a:endParaRPr lang="en-US" dirty="0"/>
          </a:p>
          <a:p>
            <a:pPr marL="457200" indent="-457200">
              <a:buFont typeface="+mj-lt"/>
              <a:buAutoNum type="arabicPeriod"/>
            </a:pPr>
            <a:r>
              <a:rPr lang="en-US" dirty="0"/>
              <a:t>Que es El </a:t>
            </a:r>
            <a:r>
              <a:rPr lang="en-US" dirty="0" err="1"/>
              <a:t>Decreto</a:t>
            </a:r>
            <a:r>
              <a:rPr lang="en-US" dirty="0"/>
              <a:t>  </a:t>
            </a:r>
            <a:r>
              <a:rPr lang="en-US" dirty="0" err="1"/>
              <a:t>Ligas</a:t>
            </a:r>
            <a:endParaRPr lang="en-US" dirty="0"/>
          </a:p>
          <a:p>
            <a:pPr marL="457200" indent="-457200">
              <a:buFont typeface="+mj-lt"/>
              <a:buAutoNum type="arabicPeriod"/>
            </a:pPr>
            <a:r>
              <a:rPr lang="en-US" dirty="0"/>
              <a:t>Que es PUNS</a:t>
            </a:r>
          </a:p>
          <a:p>
            <a:pPr marL="749808" lvl="1" indent="-457200">
              <a:buFont typeface="+mj-lt"/>
              <a:buAutoNum type="arabicPeriod"/>
            </a:pPr>
            <a:r>
              <a:rPr lang="en-US" dirty="0"/>
              <a:t>Como </a:t>
            </a:r>
            <a:r>
              <a:rPr lang="en-US" dirty="0" err="1"/>
              <a:t>funciona</a:t>
            </a:r>
            <a:r>
              <a:rPr lang="en-US" dirty="0"/>
              <a:t> PUNS</a:t>
            </a:r>
          </a:p>
          <a:p>
            <a:pPr marL="749808" lvl="1" indent="-457200">
              <a:buFont typeface="+mj-lt"/>
              <a:buAutoNum type="arabicPeriod"/>
            </a:pPr>
            <a:r>
              <a:rPr lang="en-US" dirty="0" err="1"/>
              <a:t>Tiempo</a:t>
            </a:r>
            <a:r>
              <a:rPr lang="en-US" dirty="0"/>
              <a:t> de </a:t>
            </a:r>
            <a:r>
              <a:rPr lang="en-US" dirty="0" err="1"/>
              <a:t>espera</a:t>
            </a:r>
            <a:r>
              <a:rPr lang="en-US" dirty="0"/>
              <a:t> y </a:t>
            </a:r>
            <a:r>
              <a:rPr lang="en-US" dirty="0" err="1"/>
              <a:t>categorias</a:t>
            </a:r>
            <a:endParaRPr lang="en-US" dirty="0"/>
          </a:p>
          <a:p>
            <a:pPr marL="749808" lvl="1" indent="-457200">
              <a:buFont typeface="+mj-lt"/>
              <a:buAutoNum type="arabicPeriod"/>
            </a:pPr>
            <a:r>
              <a:rPr lang="en-US" dirty="0" err="1"/>
              <a:t>Beneficios</a:t>
            </a:r>
            <a:r>
              <a:rPr lang="en-US" dirty="0"/>
              <a:t> del </a:t>
            </a:r>
            <a:r>
              <a:rPr lang="en-US" dirty="0" err="1"/>
              <a:t>Programa</a:t>
            </a:r>
            <a:r>
              <a:rPr lang="en-US" dirty="0"/>
              <a:t> de Medicaid Para Hogar y </a:t>
            </a:r>
            <a:r>
              <a:rPr lang="en-US" dirty="0" err="1"/>
              <a:t>Communidad</a:t>
            </a:r>
            <a:endParaRPr lang="en-US" dirty="0"/>
          </a:p>
          <a:p>
            <a:pPr marL="749808" lvl="1" indent="-457200">
              <a:buFont typeface="+mj-lt"/>
              <a:buAutoNum type="arabicPeriod"/>
            </a:pPr>
            <a:r>
              <a:rPr lang="en-US" dirty="0" err="1"/>
              <a:t>Agencia</a:t>
            </a:r>
            <a:r>
              <a:rPr lang="en-US" dirty="0"/>
              <a:t> </a:t>
            </a:r>
            <a:r>
              <a:rPr lang="en-US" dirty="0" err="1"/>
              <a:t>Coordinadora</a:t>
            </a:r>
            <a:r>
              <a:rPr lang="en-US" dirty="0"/>
              <a:t> de </a:t>
            </a:r>
            <a:r>
              <a:rPr lang="en-US" dirty="0" err="1"/>
              <a:t>Servicios</a:t>
            </a:r>
            <a:r>
              <a:rPr lang="en-US" dirty="0"/>
              <a:t> Independiente ISC</a:t>
            </a:r>
          </a:p>
          <a:p>
            <a:pPr marL="749808" lvl="1" indent="-457200">
              <a:buFont typeface="+mj-lt"/>
              <a:buAutoNum type="arabicPeriod"/>
            </a:pPr>
            <a:r>
              <a:rPr lang="en-US" dirty="0" err="1"/>
              <a:t>Programas</a:t>
            </a:r>
            <a:r>
              <a:rPr lang="en-US" dirty="0"/>
              <a:t> de The Arc of Illinois</a:t>
            </a:r>
          </a:p>
          <a:p>
            <a:pPr marL="749808" lvl="1" indent="-457200">
              <a:buFont typeface="+mj-lt"/>
              <a:buAutoNum type="arabicPeriod"/>
            </a:pPr>
            <a:endParaRPr lang="en-US" dirty="0"/>
          </a:p>
          <a:p>
            <a:pPr marL="749808"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78D46A79-1265-70D1-C280-7FECA93CA9D6}"/>
              </a:ext>
            </a:extLst>
          </p:cNvPr>
          <p:cNvSpPr>
            <a:spLocks noGrp="1"/>
          </p:cNvSpPr>
          <p:nvPr>
            <p:ph type="sldNum" sz="quarter" idx="12"/>
          </p:nvPr>
        </p:nvSpPr>
        <p:spPr/>
        <p:txBody>
          <a:bodyPr/>
          <a:lstStyle/>
          <a:p>
            <a:fld id="{00407271-4756-45A4-AF8A-33C64BD497E1}" type="slidenum">
              <a:rPr lang="en-US" smtClean="0"/>
              <a:pPr/>
              <a:t>2</a:t>
            </a:fld>
            <a:endParaRPr lang="en-US" dirty="0"/>
          </a:p>
        </p:txBody>
      </p:sp>
    </p:spTree>
    <p:extLst>
      <p:ext uri="{BB962C8B-B14F-4D97-AF65-F5344CB8AC3E}">
        <p14:creationId xmlns:p14="http://schemas.microsoft.com/office/powerpoint/2010/main" val="1330645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1FF2B-6BEE-8115-A5C0-C45C8254A597}"/>
              </a:ext>
            </a:extLst>
          </p:cNvPr>
          <p:cNvSpPr>
            <a:spLocks noGrp="1"/>
          </p:cNvSpPr>
          <p:nvPr>
            <p:ph type="title"/>
          </p:nvPr>
        </p:nvSpPr>
        <p:spPr>
          <a:xfrm>
            <a:off x="457200" y="286605"/>
            <a:ext cx="7909560" cy="1084996"/>
          </a:xfrm>
        </p:spPr>
        <p:txBody>
          <a:bodyPr/>
          <a:lstStyle/>
          <a:p>
            <a:r>
              <a:rPr lang="en-US" dirty="0"/>
              <a:t>Preparing for a PUNS selection</a:t>
            </a:r>
          </a:p>
        </p:txBody>
      </p:sp>
      <p:sp>
        <p:nvSpPr>
          <p:cNvPr id="3" name="Content Placeholder 2">
            <a:extLst>
              <a:ext uri="{FF2B5EF4-FFF2-40B4-BE49-F238E27FC236}">
                <a16:creationId xmlns:a16="http://schemas.microsoft.com/office/drawing/2014/main" id="{CFE867FC-DA02-BD3C-D97F-DD79184BA0A6}"/>
              </a:ext>
            </a:extLst>
          </p:cNvPr>
          <p:cNvSpPr>
            <a:spLocks noGrp="1"/>
          </p:cNvSpPr>
          <p:nvPr>
            <p:ph idx="1"/>
          </p:nvPr>
        </p:nvSpPr>
        <p:spPr>
          <a:solidFill>
            <a:schemeClr val="accent1">
              <a:lumMod val="60000"/>
              <a:lumOff val="40000"/>
            </a:schemeClr>
          </a:solidFill>
        </p:spPr>
        <p:txBody>
          <a:bodyPr/>
          <a:lstStyle/>
          <a:p>
            <a:pPr>
              <a:buFont typeface="Arial" panose="020B0604020202020204" pitchFamily="34" charset="0"/>
              <a:buChar char="•"/>
            </a:pPr>
            <a:r>
              <a:rPr lang="en-US" dirty="0"/>
              <a:t>Keep school and evaluation records in order and accessible. </a:t>
            </a:r>
          </a:p>
          <a:p>
            <a:pPr>
              <a:buFont typeface="Arial" panose="020B0604020202020204" pitchFamily="34" charset="0"/>
              <a:buChar char="•"/>
            </a:pPr>
            <a:r>
              <a:rPr lang="en-US" dirty="0"/>
              <a:t>Maintain accurate and up-to-date medical records</a:t>
            </a:r>
          </a:p>
          <a:p>
            <a:pPr>
              <a:buFont typeface="Arial" panose="020B0604020202020204" pitchFamily="34" charset="0"/>
              <a:buChar char="•"/>
            </a:pPr>
            <a:r>
              <a:rPr lang="en-US" dirty="0"/>
              <a:t>Request copies of school and medical records regularly</a:t>
            </a:r>
          </a:p>
          <a:p>
            <a:pPr>
              <a:buFont typeface="Arial" panose="020B0604020202020204" pitchFamily="34" charset="0"/>
              <a:buChar char="•"/>
            </a:pPr>
            <a:r>
              <a:rPr lang="en-US" dirty="0"/>
              <a:t>Identify and contact your Independent Service Coordination Agency</a:t>
            </a:r>
          </a:p>
          <a:p>
            <a:pPr>
              <a:buFont typeface="Arial" panose="020B0604020202020204" pitchFamily="34" charset="0"/>
              <a:buChar char="•"/>
            </a:pPr>
            <a:r>
              <a:rPr lang="en-US" dirty="0"/>
              <a:t>Become familiar with Developmental Disability Provider agencies in your area</a:t>
            </a:r>
          </a:p>
          <a:p>
            <a:pPr>
              <a:buFont typeface="Arial" panose="020B0604020202020204" pitchFamily="34" charset="0"/>
              <a:buChar char="•"/>
            </a:pPr>
            <a:r>
              <a:rPr lang="en-US" dirty="0"/>
              <a:t>Be prepared to apply for Medicaid and SSI at adulthood</a:t>
            </a:r>
          </a:p>
          <a:p>
            <a:pPr>
              <a:buFont typeface="Arial" panose="020B0604020202020204" pitchFamily="34" charset="0"/>
              <a:buChar char="•"/>
            </a:pPr>
            <a:r>
              <a:rPr lang="en-US" dirty="0"/>
              <a:t>Consider the need for, and all options around, guardianship</a:t>
            </a:r>
          </a:p>
          <a:p>
            <a:pPr>
              <a:buFont typeface="Arial" panose="020B0604020202020204" pitchFamily="34" charset="0"/>
              <a:buChar char="•"/>
            </a:pPr>
            <a:r>
              <a:rPr lang="en-US" dirty="0"/>
              <a:t>Explore supports and services before you need them</a:t>
            </a:r>
          </a:p>
        </p:txBody>
      </p:sp>
      <p:sp>
        <p:nvSpPr>
          <p:cNvPr id="4" name="Slide Number Placeholder 3">
            <a:extLst>
              <a:ext uri="{FF2B5EF4-FFF2-40B4-BE49-F238E27FC236}">
                <a16:creationId xmlns:a16="http://schemas.microsoft.com/office/drawing/2014/main" id="{B1B1605B-8B46-F9EE-D5D8-E2B2D2207D24}"/>
              </a:ext>
            </a:extLst>
          </p:cNvPr>
          <p:cNvSpPr>
            <a:spLocks noGrp="1"/>
          </p:cNvSpPr>
          <p:nvPr>
            <p:ph type="sldNum" sz="quarter" idx="12"/>
          </p:nvPr>
        </p:nvSpPr>
        <p:spPr/>
        <p:txBody>
          <a:bodyPr/>
          <a:lstStyle/>
          <a:p>
            <a:fld id="{00407271-4756-45A4-AF8A-33C64BD497E1}" type="slidenum">
              <a:rPr lang="en-US" smtClean="0"/>
              <a:pPr/>
              <a:t>20</a:t>
            </a:fld>
            <a:endParaRPr lang="en-US" dirty="0"/>
          </a:p>
        </p:txBody>
      </p:sp>
    </p:spTree>
    <p:extLst>
      <p:ext uri="{BB962C8B-B14F-4D97-AF65-F5344CB8AC3E}">
        <p14:creationId xmlns:p14="http://schemas.microsoft.com/office/powerpoint/2010/main" val="3282619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233E8-6462-2AED-1A2A-56236445FC9A}"/>
              </a:ext>
            </a:extLst>
          </p:cNvPr>
          <p:cNvSpPr>
            <a:spLocks noGrp="1"/>
          </p:cNvSpPr>
          <p:nvPr>
            <p:ph type="title"/>
          </p:nvPr>
        </p:nvSpPr>
        <p:spPr/>
        <p:txBody>
          <a:bodyPr/>
          <a:lstStyle/>
          <a:p>
            <a:r>
              <a:rPr lang="es-ES" dirty="0"/>
              <a:t>Preparándose para una selección de PUNS</a:t>
            </a:r>
            <a:endParaRPr lang="en-US" dirty="0"/>
          </a:p>
        </p:txBody>
      </p:sp>
      <p:sp>
        <p:nvSpPr>
          <p:cNvPr id="3" name="Content Placeholder 2">
            <a:extLst>
              <a:ext uri="{FF2B5EF4-FFF2-40B4-BE49-F238E27FC236}">
                <a16:creationId xmlns:a16="http://schemas.microsoft.com/office/drawing/2014/main" id="{46C468C4-CE4C-807B-9AF1-766CCD8D935B}"/>
              </a:ext>
            </a:extLst>
          </p:cNvPr>
          <p:cNvSpPr>
            <a:spLocks noGrp="1"/>
          </p:cNvSpPr>
          <p:nvPr>
            <p:ph idx="1"/>
          </p:nvPr>
        </p:nvSpPr>
        <p:spPr/>
        <p:txBody>
          <a:bodyPr>
            <a:normAutofit lnSpcReduction="10000"/>
          </a:bodyPr>
          <a:lstStyle/>
          <a:p>
            <a:r>
              <a:rPr lang="es-ES" dirty="0"/>
              <a:t>Mantenga los registros escolares y de evaluación en orden y accesibles.</a:t>
            </a:r>
          </a:p>
          <a:p>
            <a:r>
              <a:rPr lang="es-ES" dirty="0"/>
              <a:t>Mantener registros médicos precisos y actualizados.</a:t>
            </a:r>
          </a:p>
          <a:p>
            <a:r>
              <a:rPr lang="es-ES" dirty="0"/>
              <a:t>Solicite copias de los registros escolares y médicos con regularidad.</a:t>
            </a:r>
          </a:p>
          <a:p>
            <a:r>
              <a:rPr lang="es-ES" dirty="0"/>
              <a:t>Identifique y comuníquese con su Agencia Independiente de Coordinación de Servicios</a:t>
            </a:r>
          </a:p>
          <a:p>
            <a:r>
              <a:rPr lang="es-ES" dirty="0"/>
              <a:t>Familiarícese con las agencias de proveedores de discapacidades del desarrollo en su área</a:t>
            </a:r>
          </a:p>
          <a:p>
            <a:r>
              <a:rPr lang="es-ES" dirty="0"/>
              <a:t>Esté preparado para solicitar Medicaid y SSI en la edad adulta</a:t>
            </a:r>
          </a:p>
          <a:p>
            <a:r>
              <a:rPr lang="es-ES" dirty="0"/>
              <a:t>Considere la necesidad de la tutela y todas las opciones al respecto.</a:t>
            </a:r>
          </a:p>
          <a:p>
            <a:r>
              <a:rPr lang="es-ES" dirty="0"/>
              <a:t>Explore apoyos y servicios antes de que los necesite</a:t>
            </a:r>
            <a:endParaRPr lang="en-US" dirty="0"/>
          </a:p>
        </p:txBody>
      </p:sp>
      <p:sp>
        <p:nvSpPr>
          <p:cNvPr id="4" name="Slide Number Placeholder 3">
            <a:extLst>
              <a:ext uri="{FF2B5EF4-FFF2-40B4-BE49-F238E27FC236}">
                <a16:creationId xmlns:a16="http://schemas.microsoft.com/office/drawing/2014/main" id="{048038F7-7715-8B6A-85DF-DB9080874FAA}"/>
              </a:ext>
            </a:extLst>
          </p:cNvPr>
          <p:cNvSpPr>
            <a:spLocks noGrp="1"/>
          </p:cNvSpPr>
          <p:nvPr>
            <p:ph type="sldNum" sz="quarter" idx="12"/>
          </p:nvPr>
        </p:nvSpPr>
        <p:spPr/>
        <p:txBody>
          <a:bodyPr/>
          <a:lstStyle/>
          <a:p>
            <a:fld id="{00407271-4756-45A4-AF8A-33C64BD497E1}" type="slidenum">
              <a:rPr lang="en-US" smtClean="0"/>
              <a:pPr/>
              <a:t>21</a:t>
            </a:fld>
            <a:endParaRPr lang="en-US" dirty="0"/>
          </a:p>
        </p:txBody>
      </p:sp>
    </p:spTree>
    <p:extLst>
      <p:ext uri="{BB962C8B-B14F-4D97-AF65-F5344CB8AC3E}">
        <p14:creationId xmlns:p14="http://schemas.microsoft.com/office/powerpoint/2010/main" val="4020038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516835"/>
            <a:ext cx="2313633" cy="5772840"/>
          </a:xfrm>
        </p:spPr>
        <p:txBody>
          <a:bodyPr anchor="ctr">
            <a:normAutofit/>
          </a:bodyPr>
          <a:lstStyle/>
          <a:p>
            <a:br>
              <a:rPr lang="en-US" sz="3100">
                <a:solidFill>
                  <a:srgbClr val="FFFFFF"/>
                </a:solidFill>
              </a:rPr>
            </a:br>
            <a:r>
              <a:rPr lang="en-US" sz="3100" b="1">
                <a:solidFill>
                  <a:srgbClr val="FFFFFF"/>
                </a:solidFill>
              </a:rPr>
              <a:t>The Arc of Illinois</a:t>
            </a:r>
            <a:br>
              <a:rPr lang="en-US" sz="3100">
                <a:solidFill>
                  <a:srgbClr val="FFFFFF"/>
                </a:solidFill>
              </a:rPr>
            </a:br>
            <a:br>
              <a:rPr lang="en-US" sz="3100">
                <a:solidFill>
                  <a:srgbClr val="FFFFFF"/>
                </a:solidFill>
              </a:rPr>
            </a:br>
            <a:endParaRPr lang="en-US" sz="3100">
              <a:solidFill>
                <a:srgbClr val="FFFFFF"/>
              </a:solidFill>
            </a:endParaRPr>
          </a:p>
        </p:txBody>
      </p:sp>
      <p:sp>
        <p:nvSpPr>
          <p:cNvPr id="24" name="Rectangle 23">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lide Number Placeholder 2"/>
          <p:cNvSpPr>
            <a:spLocks noGrp="1"/>
          </p:cNvSpPr>
          <p:nvPr>
            <p:ph type="sldNum" sz="quarter" idx="12"/>
          </p:nvPr>
        </p:nvSpPr>
        <p:spPr>
          <a:xfrm>
            <a:off x="7592291" y="6459785"/>
            <a:ext cx="817071" cy="365125"/>
          </a:xfrm>
        </p:spPr>
        <p:txBody>
          <a:bodyPr>
            <a:normAutofit/>
          </a:bodyPr>
          <a:lstStyle/>
          <a:p>
            <a:pPr>
              <a:spcAft>
                <a:spcPts val="600"/>
              </a:spcAft>
            </a:pPr>
            <a:fld id="{00407271-4756-45A4-AF8A-33C64BD497E1}" type="slidenum">
              <a:rPr lang="en-US">
                <a:solidFill>
                  <a:schemeClr val="tx2"/>
                </a:solidFill>
              </a:rPr>
              <a:pPr>
                <a:spcAft>
                  <a:spcPts val="600"/>
                </a:spcAft>
              </a:pPr>
              <a:t>22</a:t>
            </a:fld>
            <a:endParaRPr lang="en-US">
              <a:solidFill>
                <a:schemeClr val="tx2"/>
              </a:solidFill>
            </a:endParaRPr>
          </a:p>
        </p:txBody>
      </p:sp>
      <p:graphicFrame>
        <p:nvGraphicFramePr>
          <p:cNvPr id="16" name="Content Placeholder 3">
            <a:extLst>
              <a:ext uri="{FF2B5EF4-FFF2-40B4-BE49-F238E27FC236}">
                <a16:creationId xmlns:a16="http://schemas.microsoft.com/office/drawing/2014/main" id="{D4C08A4B-1FBA-7335-353B-D6DA5FC15A8F}"/>
              </a:ext>
            </a:extLst>
          </p:cNvPr>
          <p:cNvGraphicFramePr>
            <a:graphicFrameLocks noGrp="1"/>
          </p:cNvGraphicFramePr>
          <p:nvPr>
            <p:ph idx="1"/>
            <p:extLst>
              <p:ext uri="{D42A27DB-BD31-4B8C-83A1-F6EECF244321}">
                <p14:modId xmlns:p14="http://schemas.microsoft.com/office/powerpoint/2010/main" val="89629764"/>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6257065"/>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605896"/>
            <a:ext cx="2313633" cy="5646208"/>
          </a:xfrm>
        </p:spPr>
        <p:txBody>
          <a:bodyPr anchor="ctr">
            <a:normAutofit/>
          </a:bodyPr>
          <a:lstStyle/>
          <a:p>
            <a:br>
              <a:rPr lang="en-US" sz="3100" dirty="0">
                <a:solidFill>
                  <a:srgbClr val="FFFFFF"/>
                </a:solidFill>
              </a:rPr>
            </a:br>
            <a:r>
              <a:rPr lang="en-US" sz="3100" dirty="0">
                <a:solidFill>
                  <a:srgbClr val="FFFFFF"/>
                </a:solidFill>
              </a:rPr>
              <a:t> Contact Information</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3556512" y="605896"/>
            <a:ext cx="4810247" cy="5646208"/>
          </a:xfrm>
        </p:spPr>
        <p:txBody>
          <a:bodyPr anchor="ctr">
            <a:normAutofit/>
          </a:bodyPr>
          <a:lstStyle/>
          <a:p>
            <a:pPr marL="677440" indent="0" algn="ctr">
              <a:buNone/>
            </a:pPr>
            <a:r>
              <a:rPr lang="en-US" b="1" dirty="0" err="1">
                <a:latin typeface="+mj-lt"/>
              </a:rPr>
              <a:t>Rocío</a:t>
            </a:r>
            <a:r>
              <a:rPr lang="en-US" b="1" dirty="0">
                <a:latin typeface="+mj-lt"/>
              </a:rPr>
              <a:t> Perez </a:t>
            </a:r>
            <a:r>
              <a:rPr lang="en-US" dirty="0">
                <a:latin typeface="+mj-lt"/>
              </a:rPr>
              <a:t>(she, her, </a:t>
            </a:r>
            <a:r>
              <a:rPr lang="en-US" dirty="0" err="1">
                <a:latin typeface="+mj-lt"/>
              </a:rPr>
              <a:t>ella</a:t>
            </a:r>
            <a:r>
              <a:rPr lang="en-US" dirty="0">
                <a:latin typeface="+mj-lt"/>
              </a:rPr>
              <a:t>)</a:t>
            </a:r>
          </a:p>
          <a:p>
            <a:pPr marL="677440" indent="0" algn="ctr">
              <a:buNone/>
            </a:pPr>
            <a:r>
              <a:rPr lang="en-US" dirty="0">
                <a:latin typeface="+mj-lt"/>
              </a:rPr>
              <a:t>Director – IL Life Span Program </a:t>
            </a:r>
          </a:p>
          <a:p>
            <a:pPr marL="677440" indent="0" algn="ctr">
              <a:buNone/>
            </a:pPr>
            <a:r>
              <a:rPr lang="en-US" dirty="0">
                <a:latin typeface="+mj-lt"/>
              </a:rPr>
              <a:t>The Arc of Illinois -  www.thearcofil.org</a:t>
            </a:r>
          </a:p>
          <a:p>
            <a:pPr marL="677440" indent="0" algn="ctr">
              <a:buNone/>
            </a:pPr>
            <a:r>
              <a:rPr lang="en-US" dirty="0">
                <a:latin typeface="+mj-lt"/>
                <a:hlinkClick r:id="rId2"/>
              </a:rPr>
              <a:t>rocio@thearcofil.org</a:t>
            </a:r>
            <a:endParaRPr lang="en-US" dirty="0">
              <a:latin typeface="+mj-lt"/>
            </a:endParaRPr>
          </a:p>
          <a:p>
            <a:pPr marL="677440" indent="0" algn="ctr">
              <a:buNone/>
            </a:pPr>
            <a:r>
              <a:rPr lang="en-US" dirty="0">
                <a:latin typeface="+mj-lt"/>
              </a:rPr>
              <a:t>Office # 815-464-1832 </a:t>
            </a:r>
            <a:r>
              <a:rPr lang="en-US" dirty="0" err="1">
                <a:latin typeface="+mj-lt"/>
              </a:rPr>
              <a:t>ext</a:t>
            </a:r>
            <a:r>
              <a:rPr lang="en-US" dirty="0">
                <a:latin typeface="+mj-lt"/>
              </a:rPr>
              <a:t> 1011  Cell # 708-218-1958</a:t>
            </a:r>
          </a:p>
          <a:p>
            <a:pPr marL="2286000" lvl="8" indent="0" algn="ctr">
              <a:buNone/>
            </a:pPr>
            <a:endParaRPr lang="en-US" dirty="0">
              <a:latin typeface="+mj-lt"/>
            </a:endParaRPr>
          </a:p>
          <a:p>
            <a:pPr algn="ctr"/>
            <a:endParaRPr lang="en-US" dirty="0">
              <a:latin typeface="+mj-lt"/>
            </a:endParaRPr>
          </a:p>
          <a:p>
            <a:pPr marL="0" indent="0" algn="ctr">
              <a:buNone/>
            </a:pPr>
            <a:r>
              <a:rPr lang="en-US" b="1" dirty="0">
                <a:latin typeface="+mj-lt"/>
              </a:rPr>
              <a:t>Ruth Aguilar</a:t>
            </a:r>
            <a:r>
              <a:rPr lang="en-US" dirty="0">
                <a:latin typeface="+mj-lt"/>
              </a:rPr>
              <a:t>: ruth</a:t>
            </a:r>
            <a:r>
              <a:rPr lang="en-US" dirty="0">
                <a:latin typeface="+mj-lt"/>
                <a:hlinkClick r:id="rId3"/>
              </a:rPr>
              <a:t>@thearcofil.org</a:t>
            </a:r>
            <a:r>
              <a:rPr lang="en-US" dirty="0">
                <a:latin typeface="+mj-lt"/>
              </a:rPr>
              <a:t>; </a:t>
            </a:r>
          </a:p>
          <a:p>
            <a:pPr marL="0" indent="0" algn="ctr">
              <a:buNone/>
            </a:pPr>
            <a:r>
              <a:rPr lang="en-US" dirty="0">
                <a:latin typeface="+mj-lt"/>
              </a:rPr>
              <a:t>815-464-1832 x1017 (CAU, Suburban Access, Service Inc. of IL, Region E)</a:t>
            </a:r>
          </a:p>
          <a:p>
            <a:pPr marL="0" indent="0">
              <a:buNone/>
            </a:pPr>
            <a:endParaRPr lang="en-US" dirty="0">
              <a:latin typeface="+mj-lt"/>
            </a:endParaRPr>
          </a:p>
        </p:txBody>
      </p:sp>
      <p:sp>
        <p:nvSpPr>
          <p:cNvPr id="4" name="Slide Number Placeholder 3"/>
          <p:cNvSpPr>
            <a:spLocks noGrp="1"/>
          </p:cNvSpPr>
          <p:nvPr>
            <p:ph type="sldNum" sz="quarter" idx="12"/>
          </p:nvPr>
        </p:nvSpPr>
        <p:spPr>
          <a:xfrm>
            <a:off x="7592291" y="6459785"/>
            <a:ext cx="817071" cy="365125"/>
          </a:xfrm>
        </p:spPr>
        <p:txBody>
          <a:bodyPr>
            <a:normAutofit/>
          </a:bodyPr>
          <a:lstStyle/>
          <a:p>
            <a:pPr>
              <a:spcAft>
                <a:spcPts val="600"/>
              </a:spcAft>
            </a:pPr>
            <a:fld id="{00407271-4756-45A4-AF8A-33C64BD497E1}" type="slidenum">
              <a:rPr lang="en-US">
                <a:solidFill>
                  <a:schemeClr val="tx2"/>
                </a:solidFill>
              </a:rPr>
              <a:pPr>
                <a:spcAft>
                  <a:spcPts val="600"/>
                </a:spcAft>
              </a:pPr>
              <a:t>23</a:t>
            </a:fld>
            <a:endParaRPr lang="en-US">
              <a:solidFill>
                <a:schemeClr val="tx2"/>
              </a:solidFill>
            </a:endParaRPr>
          </a:p>
        </p:txBody>
      </p:sp>
    </p:spTree>
    <p:extLst>
      <p:ext uri="{BB962C8B-B14F-4D97-AF65-F5344CB8AC3E}">
        <p14:creationId xmlns:p14="http://schemas.microsoft.com/office/powerpoint/2010/main" val="3183088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6B75BC5-DA73-E82D-D840-5386E930D848}"/>
              </a:ext>
            </a:extLst>
          </p:cNvPr>
          <p:cNvSpPr>
            <a:spLocks noGrp="1"/>
          </p:cNvSpPr>
          <p:nvPr>
            <p:ph type="title"/>
          </p:nvPr>
        </p:nvSpPr>
        <p:spPr>
          <a:xfrm>
            <a:off x="369277" y="605896"/>
            <a:ext cx="2313633" cy="5646208"/>
          </a:xfrm>
        </p:spPr>
        <p:txBody>
          <a:bodyPr anchor="ctr">
            <a:normAutofit/>
          </a:bodyPr>
          <a:lstStyle/>
          <a:p>
            <a:r>
              <a:rPr lang="en-US" sz="3100" dirty="0">
                <a:solidFill>
                  <a:srgbClr val="FFFFFF"/>
                </a:solidFill>
              </a:rPr>
              <a:t>Need Additional Help? </a:t>
            </a:r>
            <a:br>
              <a:rPr lang="en-US" sz="3100" dirty="0">
                <a:solidFill>
                  <a:srgbClr val="FFFFFF"/>
                </a:solidFill>
              </a:rPr>
            </a:br>
            <a:r>
              <a:rPr lang="en-US" sz="3100" dirty="0" err="1">
                <a:solidFill>
                  <a:srgbClr val="FFFFFF"/>
                </a:solidFill>
              </a:rPr>
              <a:t>Necesita</a:t>
            </a:r>
            <a:r>
              <a:rPr lang="en-US" sz="3100" dirty="0">
                <a:solidFill>
                  <a:srgbClr val="FFFFFF"/>
                </a:solidFill>
              </a:rPr>
              <a:t> mas </a:t>
            </a:r>
            <a:r>
              <a:rPr lang="en-US" sz="3100" dirty="0" err="1">
                <a:solidFill>
                  <a:srgbClr val="FFFFFF"/>
                </a:solidFill>
              </a:rPr>
              <a:t>ayuda</a:t>
            </a:r>
            <a:r>
              <a:rPr lang="en-US" sz="3100" dirty="0">
                <a:solidFill>
                  <a:srgbClr val="FFFFFF"/>
                </a:solidFill>
              </a:rPr>
              <a:t>?</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2EB9935D-AC28-892F-1CB1-745A05E0724F}"/>
              </a:ext>
            </a:extLst>
          </p:cNvPr>
          <p:cNvSpPr>
            <a:spLocks noGrp="1"/>
          </p:cNvSpPr>
          <p:nvPr>
            <p:ph idx="1"/>
          </p:nvPr>
        </p:nvSpPr>
        <p:spPr>
          <a:xfrm>
            <a:off x="3556512" y="605896"/>
            <a:ext cx="4810247" cy="5646208"/>
          </a:xfrm>
        </p:spPr>
        <p:txBody>
          <a:bodyPr anchor="ctr">
            <a:normAutofit/>
          </a:bodyPr>
          <a:lstStyle/>
          <a:p>
            <a:r>
              <a:rPr lang="en-US" dirty="0"/>
              <a:t>Local Center for Independent Living (</a:t>
            </a:r>
            <a:r>
              <a:rPr lang="en-US" dirty="0">
                <a:hlinkClick r:id="rId2"/>
              </a:rPr>
              <a:t>www.ncil.org</a:t>
            </a:r>
            <a:r>
              <a:rPr lang="en-US" dirty="0"/>
              <a:t>)</a:t>
            </a:r>
          </a:p>
          <a:p>
            <a:r>
              <a:rPr lang="en-US" dirty="0"/>
              <a:t>Family and Community Resource Centers (</a:t>
            </a:r>
            <a:r>
              <a:rPr lang="en-US" dirty="0">
                <a:hlinkClick r:id="rId3"/>
              </a:rPr>
              <a:t>https://www.dhs.state.il.us/page.aspx?module=12&amp;officetype=5&amp;county</a:t>
            </a:r>
            <a:r>
              <a:rPr lang="en-US" dirty="0"/>
              <a:t>)</a:t>
            </a:r>
          </a:p>
          <a:p>
            <a:r>
              <a:rPr lang="en-US" dirty="0"/>
              <a:t>Special Recreation Programs (</a:t>
            </a:r>
            <a:r>
              <a:rPr lang="en-US" dirty="0">
                <a:hlinkClick r:id="rId4"/>
              </a:rPr>
              <a:t>https://specialrecreation.org/links/44-special-recreation-associations.html</a:t>
            </a:r>
            <a:r>
              <a:rPr lang="en-US" dirty="0"/>
              <a:t>)</a:t>
            </a:r>
          </a:p>
          <a:p>
            <a:r>
              <a:rPr lang="en-US" dirty="0"/>
              <a:t>Social Security Administration (</a:t>
            </a:r>
            <a:r>
              <a:rPr lang="en-US" dirty="0">
                <a:hlinkClick r:id="rId5"/>
              </a:rPr>
              <a:t>https://www.ssa.gov/</a:t>
            </a:r>
            <a:r>
              <a:rPr lang="en-US" dirty="0"/>
              <a:t>)</a:t>
            </a:r>
          </a:p>
          <a:p>
            <a:r>
              <a:rPr lang="en-US" dirty="0"/>
              <a:t>Arc of the United States – Center for Future Planning (</a:t>
            </a:r>
            <a:r>
              <a:rPr lang="en-US" dirty="0">
                <a:hlinkClick r:id="rId6"/>
              </a:rPr>
              <a:t>https://futureplanning.thearc.org/</a:t>
            </a:r>
            <a:r>
              <a:rPr lang="en-US" dirty="0"/>
              <a:t>)</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F13BE72-9FA0-758F-DD6B-86AC8D23DC9C}"/>
              </a:ext>
            </a:extLst>
          </p:cNvPr>
          <p:cNvSpPr>
            <a:spLocks noGrp="1"/>
          </p:cNvSpPr>
          <p:nvPr>
            <p:ph type="sldNum" sz="quarter" idx="12"/>
          </p:nvPr>
        </p:nvSpPr>
        <p:spPr>
          <a:xfrm>
            <a:off x="7592291" y="6459785"/>
            <a:ext cx="817071" cy="365125"/>
          </a:xfrm>
        </p:spPr>
        <p:txBody>
          <a:bodyPr>
            <a:normAutofit/>
          </a:bodyPr>
          <a:lstStyle/>
          <a:p>
            <a:pPr>
              <a:spcAft>
                <a:spcPts val="600"/>
              </a:spcAft>
            </a:pPr>
            <a:fld id="{00407271-4756-45A4-AF8A-33C64BD497E1}" type="slidenum">
              <a:rPr lang="en-US">
                <a:solidFill>
                  <a:schemeClr val="tx2"/>
                </a:solidFill>
              </a:rPr>
              <a:pPr>
                <a:spcAft>
                  <a:spcPts val="600"/>
                </a:spcAft>
              </a:pPr>
              <a:t>24</a:t>
            </a:fld>
            <a:endParaRPr lang="en-US">
              <a:solidFill>
                <a:schemeClr val="tx2"/>
              </a:solidFill>
            </a:endParaRPr>
          </a:p>
        </p:txBody>
      </p:sp>
    </p:spTree>
    <p:extLst>
      <p:ext uri="{BB962C8B-B14F-4D97-AF65-F5344CB8AC3E}">
        <p14:creationId xmlns:p14="http://schemas.microsoft.com/office/powerpoint/2010/main" val="1162851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407271-4756-45A4-AF8A-33C64BD497E1}" type="slidenum">
              <a:rPr lang="en-US" smtClean="0"/>
              <a:pPr/>
              <a:t>3</a:t>
            </a:fld>
            <a:endParaRPr lang="en-US" dirty="0"/>
          </a:p>
        </p:txBody>
      </p:sp>
      <p:sp>
        <p:nvSpPr>
          <p:cNvPr id="3" name="Rectangle 2"/>
          <p:cNvSpPr/>
          <p:nvPr/>
        </p:nvSpPr>
        <p:spPr>
          <a:xfrm>
            <a:off x="457200" y="-1143000"/>
            <a:ext cx="8382000" cy="8821261"/>
          </a:xfrm>
          <a:prstGeom prst="rect">
            <a:avLst/>
          </a:prstGeom>
        </p:spPr>
        <p:txBody>
          <a:bodyPr wrap="square">
            <a:spAutoFit/>
          </a:bodyPr>
          <a:lstStyle/>
          <a:p>
            <a:pPr algn="ctr">
              <a:lnSpc>
                <a:spcPct val="107000"/>
              </a:lnSpc>
              <a:spcAft>
                <a:spcPts val="800"/>
              </a:spcAft>
            </a:pP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4000" dirty="0">
                <a:solidFill>
                  <a:schemeClr val="tx2"/>
                </a:solidFill>
                <a:latin typeface="+mj-lt"/>
                <a:ea typeface="Calibri" panose="020F0502020204030204" pitchFamily="34" charset="0"/>
                <a:cs typeface="Times New Roman" panose="02020603050405020304" pitchFamily="18" charset="0"/>
              </a:rPr>
              <a:t>The Ligas Family Advocate Program</a:t>
            </a:r>
          </a:p>
          <a:p>
            <a:pPr marL="342900" marR="0" lvl="0" indent="-342900">
              <a:lnSpc>
                <a:spcPct val="107000"/>
              </a:lnSpc>
              <a:spcBef>
                <a:spcPts val="0"/>
              </a:spcBef>
              <a:spcAft>
                <a:spcPts val="0"/>
              </a:spcAft>
              <a:buFont typeface="Symbol" panose="05050102010706020507" pitchFamily="18" charset="2"/>
              <a:buChar char=""/>
            </a:pPr>
            <a:r>
              <a:rPr lang="en-US" sz="2000" dirty="0">
                <a:latin typeface="+mj-lt"/>
                <a:ea typeface="Calibri" panose="020F0502020204030204" pitchFamily="34" charset="0"/>
                <a:cs typeface="Times New Roman" panose="02020603050405020304" pitchFamily="18" charset="0"/>
              </a:rPr>
              <a:t>Established as a pilot program in 2014 after the Ligas Consent Decree (2011) to provide consistent information about waiver services and living options statewide </a:t>
            </a:r>
          </a:p>
          <a:p>
            <a:pPr marL="342900" marR="0" lvl="0" indent="-342900">
              <a:lnSpc>
                <a:spcPct val="107000"/>
              </a:lnSpc>
              <a:spcBef>
                <a:spcPts val="0"/>
              </a:spcBef>
              <a:spcAft>
                <a:spcPts val="0"/>
              </a:spcAft>
              <a:buFont typeface="Symbol" panose="05050102010706020507" pitchFamily="18" charset="2"/>
              <a:buChar char=""/>
            </a:pPr>
            <a:endParaRPr lang="en-US" sz="2000" dirty="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latin typeface="+mj-lt"/>
                <a:ea typeface="Calibri" panose="020F0502020204030204" pitchFamily="34" charset="0"/>
                <a:cs typeface="Times New Roman" panose="02020603050405020304" pitchFamily="18" charset="0"/>
              </a:rPr>
              <a:t>Connect families of loved ones with I/DD to similar families seeking funding and services selected from the PUNS</a:t>
            </a:r>
          </a:p>
          <a:p>
            <a:pPr marL="342900" marR="0" lvl="0" indent="-342900">
              <a:lnSpc>
                <a:spcPct val="107000"/>
              </a:lnSpc>
              <a:spcBef>
                <a:spcPts val="0"/>
              </a:spcBef>
              <a:spcAft>
                <a:spcPts val="0"/>
              </a:spcAft>
              <a:buFont typeface="Symbol" panose="05050102010706020507" pitchFamily="18" charset="2"/>
              <a:buChar char=""/>
            </a:pPr>
            <a:endParaRPr lang="en-US" sz="2000" dirty="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latin typeface="+mj-lt"/>
                <a:ea typeface="Calibri" panose="020F0502020204030204" pitchFamily="34" charset="0"/>
                <a:cs typeface="Times New Roman" panose="02020603050405020304" pitchFamily="18" charset="0"/>
              </a:rPr>
              <a:t>Share creative ways to utilize waiver funding</a:t>
            </a:r>
          </a:p>
          <a:p>
            <a:pPr marL="342900" marR="0" lvl="0" indent="-342900">
              <a:lnSpc>
                <a:spcPct val="107000"/>
              </a:lnSpc>
              <a:spcBef>
                <a:spcPts val="0"/>
              </a:spcBef>
              <a:spcAft>
                <a:spcPts val="0"/>
              </a:spcAft>
              <a:buFont typeface="Symbol" panose="05050102010706020507" pitchFamily="18" charset="2"/>
              <a:buChar char=""/>
            </a:pPr>
            <a:endParaRPr lang="en-US" sz="2000" dirty="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latin typeface="+mj-lt"/>
                <a:ea typeface="Calibri" panose="020F0502020204030204" pitchFamily="34" charset="0"/>
                <a:cs typeface="Times New Roman" panose="02020603050405020304" pitchFamily="18" charset="0"/>
              </a:rPr>
              <a:t>Funded through a grant from the Illinois Department of Human Services</a:t>
            </a:r>
          </a:p>
          <a:p>
            <a:pPr marL="342900" marR="0" lvl="0" indent="-342900">
              <a:lnSpc>
                <a:spcPct val="107000"/>
              </a:lnSpc>
              <a:spcBef>
                <a:spcPts val="0"/>
              </a:spcBef>
              <a:spcAft>
                <a:spcPts val="0"/>
              </a:spcAft>
              <a:buFont typeface="Symbol" panose="05050102010706020507" pitchFamily="18" charset="2"/>
              <a:buChar char=""/>
            </a:pPr>
            <a:endParaRPr lang="en-US" sz="2000" dirty="0">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latin typeface="+mj-lt"/>
                <a:ea typeface="Calibri" panose="020F0502020204030204" pitchFamily="34" charset="0"/>
                <a:cs typeface="Times New Roman" panose="02020603050405020304" pitchFamily="18" charset="0"/>
              </a:rPr>
              <a:t>Work with Independent Service Coordination agencies (ISCs) in getting information about all available options for services to adults and families</a:t>
            </a:r>
          </a:p>
          <a:p>
            <a:pPr marL="457200" marR="0" algn="ctr">
              <a:lnSpc>
                <a:spcPct val="107000"/>
              </a:lnSpc>
              <a:spcBef>
                <a:spcPts val="0"/>
              </a:spcBef>
              <a:spcAft>
                <a:spcPts val="0"/>
              </a:spcAft>
            </a:pPr>
            <a:r>
              <a:rPr lang="en-US" sz="2000" dirty="0">
                <a:hlinkClick r:id="rId2"/>
              </a:rPr>
              <a:t>https://www.thearcofil.org/about-us/programs/ligas-family-advocate-program/</a:t>
            </a:r>
            <a:endParaRPr lang="en-US" sz="2000" dirty="0">
              <a:latin typeface="+mj-lt"/>
              <a:ea typeface="Calibri" panose="020F0502020204030204" pitchFamily="34" charset="0"/>
              <a:cs typeface="Times New Roman" panose="02020603050405020304" pitchFamily="18" charset="0"/>
            </a:endParaRPr>
          </a:p>
          <a:p>
            <a:pPr marL="457200" marR="0" algn="ctr">
              <a:lnSpc>
                <a:spcPct val="107000"/>
              </a:lnSpc>
              <a:spcBef>
                <a:spcPts val="0"/>
              </a:spcBef>
              <a:spcAft>
                <a:spcPts val="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457200" marR="0" algn="ctr">
              <a:lnSpc>
                <a:spcPct val="107000"/>
              </a:lnSpc>
              <a:spcBef>
                <a:spcPts val="0"/>
              </a:spcBef>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p>
          <a:p>
            <a:pPr marL="457200" marR="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marR="0" algn="ctr">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0786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5AACC-1173-A57C-BFCB-433BE35320FE}"/>
              </a:ext>
            </a:extLst>
          </p:cNvPr>
          <p:cNvSpPr>
            <a:spLocks noGrp="1"/>
          </p:cNvSpPr>
          <p:nvPr>
            <p:ph type="title"/>
          </p:nvPr>
        </p:nvSpPr>
        <p:spPr/>
        <p:txBody>
          <a:bodyPr/>
          <a:lstStyle/>
          <a:p>
            <a:r>
              <a:rPr lang="en-US" dirty="0" err="1"/>
              <a:t>Programa</a:t>
            </a:r>
            <a:r>
              <a:rPr lang="en-US" dirty="0"/>
              <a:t> de </a:t>
            </a:r>
            <a:r>
              <a:rPr lang="en-US" dirty="0" err="1"/>
              <a:t>Abogacia</a:t>
            </a:r>
            <a:r>
              <a:rPr lang="en-US" dirty="0"/>
              <a:t> </a:t>
            </a:r>
            <a:r>
              <a:rPr lang="en-US" dirty="0" err="1"/>
              <a:t>Ligas</a:t>
            </a:r>
            <a:endParaRPr lang="en-US" dirty="0"/>
          </a:p>
        </p:txBody>
      </p:sp>
      <p:sp>
        <p:nvSpPr>
          <p:cNvPr id="3" name="Content Placeholder 2">
            <a:extLst>
              <a:ext uri="{FF2B5EF4-FFF2-40B4-BE49-F238E27FC236}">
                <a16:creationId xmlns:a16="http://schemas.microsoft.com/office/drawing/2014/main" id="{FEFCD574-2945-955B-2059-E86999A32E1D}"/>
              </a:ext>
            </a:extLst>
          </p:cNvPr>
          <p:cNvSpPr>
            <a:spLocks noGrp="1"/>
          </p:cNvSpPr>
          <p:nvPr>
            <p:ph idx="1"/>
          </p:nvPr>
        </p:nvSpPr>
        <p:spPr/>
        <p:txBody>
          <a:bodyPr>
            <a:normAutofit fontScale="55000" lnSpcReduction="20000"/>
          </a:bodyPr>
          <a:lstStyle/>
          <a:p>
            <a:r>
              <a:rPr lang="es-ES" sz="3600" dirty="0"/>
              <a:t>Establecido como un programa piloto en 2014 después del Decreto de Consentimiento de Ligas (2011) para proporcionar información consistente sobre servicios de exención y opciones de vivienda en todo el estado</a:t>
            </a:r>
          </a:p>
          <a:p>
            <a:r>
              <a:rPr lang="es-ES" sz="3600" dirty="0"/>
              <a:t>Conectar a familias de seres queridos con I/DD con familias similares que buscan financiamiento y servicios seleccionados de PUNS</a:t>
            </a:r>
          </a:p>
          <a:p>
            <a:r>
              <a:rPr lang="es-ES" sz="3600" dirty="0"/>
              <a:t>Comparta formas creativas de utilizar los fondos de exención</a:t>
            </a:r>
          </a:p>
          <a:p>
            <a:r>
              <a:rPr lang="es-ES" sz="3600" dirty="0"/>
              <a:t>Financiado a través de una subvención del Departamento de Servicios Humanos de Illinois</a:t>
            </a:r>
          </a:p>
          <a:p>
            <a:r>
              <a:rPr lang="es-ES" sz="3600" dirty="0"/>
              <a:t>Trabajar con agencias de coordinación de servicios independientes (ISC) para obtener información sobre todas las opciones disponibles de servicios para adultos y familias.</a:t>
            </a:r>
          </a:p>
          <a:p>
            <a:r>
              <a:rPr lang="es-ES" sz="3600" dirty="0">
                <a:hlinkClick r:id="rId2"/>
              </a:rPr>
              <a:t>https://www.thearcofil.org/about-us/programs/ligas-family-advocate-program</a:t>
            </a:r>
            <a:endParaRPr lang="es-ES" sz="3600" dirty="0"/>
          </a:p>
          <a:p>
            <a:endParaRPr lang="es-ES" sz="3300" dirty="0"/>
          </a:p>
          <a:p>
            <a:endParaRPr lang="en-US" dirty="0"/>
          </a:p>
        </p:txBody>
      </p:sp>
      <p:sp>
        <p:nvSpPr>
          <p:cNvPr id="4" name="Slide Number Placeholder 3">
            <a:extLst>
              <a:ext uri="{FF2B5EF4-FFF2-40B4-BE49-F238E27FC236}">
                <a16:creationId xmlns:a16="http://schemas.microsoft.com/office/drawing/2014/main" id="{A4B90257-289C-6ABD-5167-84D73759AA8D}"/>
              </a:ext>
            </a:extLst>
          </p:cNvPr>
          <p:cNvSpPr>
            <a:spLocks noGrp="1"/>
          </p:cNvSpPr>
          <p:nvPr>
            <p:ph type="sldNum" sz="quarter" idx="12"/>
          </p:nvPr>
        </p:nvSpPr>
        <p:spPr/>
        <p:txBody>
          <a:bodyPr/>
          <a:lstStyle/>
          <a:p>
            <a:fld id="{00407271-4756-45A4-AF8A-33C64BD497E1}" type="slidenum">
              <a:rPr lang="en-US" smtClean="0"/>
              <a:pPr/>
              <a:t>4</a:t>
            </a:fld>
            <a:endParaRPr lang="en-US" dirty="0"/>
          </a:p>
        </p:txBody>
      </p:sp>
    </p:spTree>
    <p:extLst>
      <p:ext uri="{BB962C8B-B14F-4D97-AF65-F5344CB8AC3E}">
        <p14:creationId xmlns:p14="http://schemas.microsoft.com/office/powerpoint/2010/main" val="2063223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32BA7-EFB3-4138-B353-B4E0AF6019CB}"/>
              </a:ext>
            </a:extLst>
          </p:cNvPr>
          <p:cNvSpPr>
            <a:spLocks noGrp="1"/>
          </p:cNvSpPr>
          <p:nvPr>
            <p:ph type="title"/>
          </p:nvPr>
        </p:nvSpPr>
        <p:spPr>
          <a:xfrm>
            <a:off x="152400" y="228600"/>
            <a:ext cx="7543800" cy="899161"/>
          </a:xfrm>
          <a:solidFill>
            <a:schemeClr val="accent1">
              <a:lumMod val="60000"/>
              <a:lumOff val="40000"/>
            </a:schemeClr>
          </a:solidFill>
        </p:spPr>
        <p:txBody>
          <a:bodyPr/>
          <a:lstStyle/>
          <a:p>
            <a:pPr algn="ctr"/>
            <a:r>
              <a:rPr lang="en-US" b="1" dirty="0"/>
              <a:t>PUNS: What is it?</a:t>
            </a:r>
          </a:p>
        </p:txBody>
      </p:sp>
      <p:sp>
        <p:nvSpPr>
          <p:cNvPr id="3" name="Content Placeholder 2">
            <a:extLst>
              <a:ext uri="{FF2B5EF4-FFF2-40B4-BE49-F238E27FC236}">
                <a16:creationId xmlns:a16="http://schemas.microsoft.com/office/drawing/2014/main" id="{0B7D97B7-7B1B-4452-B42E-A49FCEEC6EAF}"/>
              </a:ext>
            </a:extLst>
          </p:cNvPr>
          <p:cNvSpPr>
            <a:spLocks noGrp="1"/>
          </p:cNvSpPr>
          <p:nvPr>
            <p:ph idx="1"/>
          </p:nvPr>
        </p:nvSpPr>
        <p:spPr>
          <a:xfrm>
            <a:off x="152400" y="1845734"/>
            <a:ext cx="8991599" cy="4023360"/>
          </a:xfrm>
        </p:spPr>
        <p:txBody>
          <a:bodyPr>
            <a:normAutofit/>
          </a:bodyPr>
          <a:lstStyle/>
          <a:p>
            <a:pPr algn="ctr"/>
            <a:r>
              <a:rPr lang="en-US" b="1" dirty="0"/>
              <a:t>*PUNS is NOT an acronym – PUNS does not prioritize based on urgency of need.*</a:t>
            </a:r>
          </a:p>
          <a:p>
            <a:r>
              <a:rPr lang="en-US" dirty="0"/>
              <a:t>What is PUNS?</a:t>
            </a:r>
          </a:p>
          <a:p>
            <a:r>
              <a:rPr lang="en-US" dirty="0"/>
              <a:t>PUNS is the state database that registers children and adults who want or need Developmental Disability Waiver services (i.e. Community Integrated Living Arrangements, Home Based Supports, Child Group Homes) funded by the Illinois Department of Human Services/Division of Developmental Disabilities. </a:t>
            </a:r>
          </a:p>
          <a:p>
            <a:r>
              <a:rPr lang="en-US" dirty="0"/>
              <a:t>As funding is available, individuals are selected from PUNS and invited to apply for DD Waiver services.  The PUNS categories, criteria, forms, and instructions for completing the form have recently been revised and now reflect a more streamlined approach to the process. These changes were necessary to reduce confusion, increase transparency, and make the selection process more predictable for individuals with developmental disabilities and their families.</a:t>
            </a:r>
          </a:p>
        </p:txBody>
      </p:sp>
      <p:sp>
        <p:nvSpPr>
          <p:cNvPr id="4" name="Slide Number Placeholder 3">
            <a:extLst>
              <a:ext uri="{FF2B5EF4-FFF2-40B4-BE49-F238E27FC236}">
                <a16:creationId xmlns:a16="http://schemas.microsoft.com/office/drawing/2014/main" id="{207B34B4-F54B-4798-A725-93CE465F1AA4}"/>
              </a:ext>
            </a:extLst>
          </p:cNvPr>
          <p:cNvSpPr>
            <a:spLocks noGrp="1"/>
          </p:cNvSpPr>
          <p:nvPr>
            <p:ph type="sldNum" sz="quarter" idx="12"/>
          </p:nvPr>
        </p:nvSpPr>
        <p:spPr/>
        <p:txBody>
          <a:bodyPr/>
          <a:lstStyle/>
          <a:p>
            <a:fld id="{00407271-4756-45A4-AF8A-33C64BD497E1}" type="slidenum">
              <a:rPr lang="en-US" smtClean="0"/>
              <a:pPr/>
              <a:t>5</a:t>
            </a:fld>
            <a:endParaRPr lang="en-US" dirty="0"/>
          </a:p>
        </p:txBody>
      </p:sp>
    </p:spTree>
    <p:extLst>
      <p:ext uri="{BB962C8B-B14F-4D97-AF65-F5344CB8AC3E}">
        <p14:creationId xmlns:p14="http://schemas.microsoft.com/office/powerpoint/2010/main" val="1927749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B8784-BC3F-48C5-AED4-05D600AD3865}"/>
              </a:ext>
            </a:extLst>
          </p:cNvPr>
          <p:cNvSpPr>
            <a:spLocks noGrp="1"/>
          </p:cNvSpPr>
          <p:nvPr>
            <p:ph type="title"/>
          </p:nvPr>
        </p:nvSpPr>
        <p:spPr/>
        <p:txBody>
          <a:bodyPr/>
          <a:lstStyle/>
          <a:p>
            <a:r>
              <a:rPr lang="en-US" dirty="0"/>
              <a:t>¿</a:t>
            </a:r>
            <a:r>
              <a:rPr lang="en-US" dirty="0" err="1"/>
              <a:t>Qué</a:t>
            </a:r>
            <a:r>
              <a:rPr lang="en-US" dirty="0"/>
              <a:t> es PUNS?</a:t>
            </a:r>
            <a:br>
              <a:rPr lang="en-US" dirty="0"/>
            </a:br>
            <a:endParaRPr lang="en-US" dirty="0"/>
          </a:p>
        </p:txBody>
      </p:sp>
      <p:sp>
        <p:nvSpPr>
          <p:cNvPr id="3" name="Content Placeholder 2">
            <a:extLst>
              <a:ext uri="{FF2B5EF4-FFF2-40B4-BE49-F238E27FC236}">
                <a16:creationId xmlns:a16="http://schemas.microsoft.com/office/drawing/2014/main" id="{59A41E55-1BD2-7EDE-0E21-2F6F93B021C9}"/>
              </a:ext>
            </a:extLst>
          </p:cNvPr>
          <p:cNvSpPr>
            <a:spLocks noGrp="1"/>
          </p:cNvSpPr>
          <p:nvPr>
            <p:ph idx="1"/>
          </p:nvPr>
        </p:nvSpPr>
        <p:spPr/>
        <p:txBody>
          <a:bodyPr>
            <a:normAutofit fontScale="92500" lnSpcReduction="20000"/>
          </a:bodyPr>
          <a:lstStyle/>
          <a:p>
            <a:r>
              <a:rPr lang="es-ES" dirty="0"/>
              <a:t>PUNS NO es un acrónimo: PUNS no prioriza según la urgencia de la necesidad.*</a:t>
            </a:r>
          </a:p>
          <a:p>
            <a:r>
              <a:rPr lang="es-ES" dirty="0"/>
              <a:t>PUNS es la base de datos estatal que registra a los niños y adultos que desean o necesitan servicios de exención por discapacidad del desarrollo (es decir, arreglos de vivienda integrados en la comunidad, apoyos basados ​​en el hogar, hogares grupales para niños) financiados por el Departamento de Servicios Humanos/División de Discapacidades del Desarrollo de Illinois.</a:t>
            </a:r>
          </a:p>
          <a:p>
            <a:r>
              <a:rPr lang="es-ES" dirty="0"/>
              <a:t>A medida que haya fondos disponibles, las personas se seleccionan de PUNS y se les invita a solicitar los servicios de Exención DD. Las categorías PUNS, los criterios, los formularios y las instrucciones para completar el formulario se revisaron recientemente y ahora reflejan un enfoque más simplificado del proceso. Estos cambios fueron necesarios para reducir la confusión, aumentar la transparencia y hacer que el proceso de selección sea más predecible para las personas con discapacidades del desarrollo y sus familias.</a:t>
            </a:r>
            <a:endParaRPr lang="en-US" dirty="0"/>
          </a:p>
        </p:txBody>
      </p:sp>
      <p:sp>
        <p:nvSpPr>
          <p:cNvPr id="4" name="Slide Number Placeholder 3">
            <a:extLst>
              <a:ext uri="{FF2B5EF4-FFF2-40B4-BE49-F238E27FC236}">
                <a16:creationId xmlns:a16="http://schemas.microsoft.com/office/drawing/2014/main" id="{C92489C6-0051-17D6-921C-7E6829549562}"/>
              </a:ext>
            </a:extLst>
          </p:cNvPr>
          <p:cNvSpPr>
            <a:spLocks noGrp="1"/>
          </p:cNvSpPr>
          <p:nvPr>
            <p:ph type="sldNum" sz="quarter" idx="12"/>
          </p:nvPr>
        </p:nvSpPr>
        <p:spPr/>
        <p:txBody>
          <a:bodyPr/>
          <a:lstStyle/>
          <a:p>
            <a:fld id="{00407271-4756-45A4-AF8A-33C64BD497E1}" type="slidenum">
              <a:rPr lang="en-US" smtClean="0"/>
              <a:pPr/>
              <a:t>6</a:t>
            </a:fld>
            <a:endParaRPr lang="en-US" dirty="0"/>
          </a:p>
        </p:txBody>
      </p:sp>
    </p:spTree>
    <p:extLst>
      <p:ext uri="{BB962C8B-B14F-4D97-AF65-F5344CB8AC3E}">
        <p14:creationId xmlns:p14="http://schemas.microsoft.com/office/powerpoint/2010/main" val="2011380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5AD13-0EE1-417B-8415-0BD66C445D32}"/>
              </a:ext>
            </a:extLst>
          </p:cNvPr>
          <p:cNvSpPr>
            <a:spLocks noGrp="1"/>
          </p:cNvSpPr>
          <p:nvPr>
            <p:ph type="title"/>
          </p:nvPr>
        </p:nvSpPr>
        <p:spPr>
          <a:xfrm>
            <a:off x="284654" y="614678"/>
            <a:ext cx="7543800" cy="748455"/>
          </a:xfrm>
        </p:spPr>
        <p:txBody>
          <a:bodyPr>
            <a:normAutofit/>
          </a:bodyPr>
          <a:lstStyle/>
          <a:p>
            <a:r>
              <a:rPr lang="en-US" sz="3300" b="1" dirty="0"/>
              <a:t>How long will I wait for supports?</a:t>
            </a:r>
          </a:p>
        </p:txBody>
      </p:sp>
      <p:sp>
        <p:nvSpPr>
          <p:cNvPr id="3" name="Content Placeholder 2">
            <a:extLst>
              <a:ext uri="{FF2B5EF4-FFF2-40B4-BE49-F238E27FC236}">
                <a16:creationId xmlns:a16="http://schemas.microsoft.com/office/drawing/2014/main" id="{5BEB3ABF-CEEE-4802-B262-A7A18AD06B7D}"/>
              </a:ext>
            </a:extLst>
          </p:cNvPr>
          <p:cNvSpPr>
            <a:spLocks noGrp="1"/>
          </p:cNvSpPr>
          <p:nvPr>
            <p:ph idx="1"/>
          </p:nvPr>
        </p:nvSpPr>
        <p:spPr>
          <a:xfrm>
            <a:off x="284654" y="1845734"/>
            <a:ext cx="8859345" cy="4023360"/>
          </a:xfrm>
          <a:solidFill>
            <a:schemeClr val="accent2">
              <a:lumMod val="60000"/>
              <a:lumOff val="40000"/>
            </a:schemeClr>
          </a:solidFill>
        </p:spPr>
        <p:txBody>
          <a:bodyPr/>
          <a:lstStyle/>
          <a:p>
            <a:pPr algn="l">
              <a:buFont typeface="Arial" panose="020B0604020202020204" pitchFamily="34" charset="0"/>
              <a:buChar char="•"/>
            </a:pPr>
            <a:r>
              <a:rPr lang="en-US" b="0" i="0" dirty="0">
                <a:effectLst/>
                <a:latin typeface="Segoe UI" panose="020B0502040204020203" pitchFamily="34" charset="0"/>
              </a:rPr>
              <a:t>Adults must be in the </a:t>
            </a:r>
            <a:r>
              <a:rPr lang="en-US" sz="2400" b="1" u="sng" dirty="0"/>
              <a:t>Seeking Services</a:t>
            </a:r>
            <a:r>
              <a:rPr lang="en-US" sz="2400" b="0" i="0" u="sng" dirty="0">
                <a:effectLst/>
                <a:latin typeface="Segoe UI" panose="020B0502040204020203" pitchFamily="34" charset="0"/>
              </a:rPr>
              <a:t> </a:t>
            </a:r>
            <a:r>
              <a:rPr lang="en-US" b="0" i="0" dirty="0">
                <a:effectLst/>
                <a:latin typeface="Segoe UI" panose="020B0502040204020203" pitchFamily="34" charset="0"/>
              </a:rPr>
              <a:t>category to accumulate time toward the PUNS selection.</a:t>
            </a:r>
          </a:p>
          <a:p>
            <a:pPr algn="l">
              <a:buFont typeface="Arial" panose="020B0604020202020204" pitchFamily="34" charset="0"/>
              <a:buChar char="•"/>
            </a:pPr>
            <a:r>
              <a:rPr lang="en-US" b="1" i="0" dirty="0">
                <a:effectLst/>
                <a:latin typeface="Segoe UI" panose="020B0502040204020203" pitchFamily="34" charset="0"/>
              </a:rPr>
              <a:t>Time spent on PUNS, while under the age of 18, does not count toward selection for Adult DD Waiver Services.</a:t>
            </a:r>
          </a:p>
          <a:p>
            <a:pPr algn="l">
              <a:buFont typeface="Arial" panose="020B0604020202020204" pitchFamily="34" charset="0"/>
              <a:buChar char="•"/>
            </a:pPr>
            <a:r>
              <a:rPr lang="en-US" b="0" i="0" dirty="0">
                <a:effectLst/>
                <a:latin typeface="Segoe UI" panose="020B0502040204020203" pitchFamily="34" charset="0"/>
              </a:rPr>
              <a:t>Currently, the wait time for new individuals on PUNS, age 18 or over, who want or need DD Adult Waiver services is 5 or more years. </a:t>
            </a:r>
            <a:r>
              <a:rPr lang="en-US" b="0" i="1" dirty="0">
                <a:effectLst/>
                <a:latin typeface="Segoe UI" panose="020B0502040204020203" pitchFamily="34" charset="0"/>
              </a:rPr>
              <a:t>The Division has committed to having no adult wait more than 5 years or 60 months by Fiscal Year 25 (July 2024).</a:t>
            </a:r>
          </a:p>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7</a:t>
            </a:fld>
            <a:endParaRPr lang="en-US" dirty="0"/>
          </a:p>
        </p:txBody>
      </p:sp>
      <p:sp>
        <p:nvSpPr>
          <p:cNvPr id="4" name="TextBox 3">
            <a:extLst>
              <a:ext uri="{FF2B5EF4-FFF2-40B4-BE49-F238E27FC236}">
                <a16:creationId xmlns:a16="http://schemas.microsoft.com/office/drawing/2014/main" id="{929D71BB-0FCF-4BFC-96BF-8EC58A442BA6}"/>
              </a:ext>
            </a:extLst>
          </p:cNvPr>
          <p:cNvSpPr txBox="1"/>
          <p:nvPr/>
        </p:nvSpPr>
        <p:spPr>
          <a:xfrm>
            <a:off x="609600" y="4917118"/>
            <a:ext cx="8249746" cy="507831"/>
          </a:xfrm>
          <a:prstGeom prst="rect">
            <a:avLst/>
          </a:prstGeom>
          <a:solidFill>
            <a:srgbClr val="FFFF00"/>
          </a:solidFill>
        </p:spPr>
        <p:txBody>
          <a:bodyPr wrap="square" rtlCol="0">
            <a:spAutoFit/>
          </a:bodyPr>
          <a:lstStyle/>
          <a:p>
            <a:pPr algn="ctr"/>
            <a:r>
              <a:rPr lang="en-US" sz="1350" dirty="0"/>
              <a:t>Want to find out when your or your loved one might be selected from PUNS? Email name and </a:t>
            </a:r>
          </a:p>
          <a:p>
            <a:pPr algn="ctr"/>
            <a:r>
              <a:rPr lang="en-US" sz="1350" dirty="0"/>
              <a:t>birthday to </a:t>
            </a:r>
            <a:r>
              <a:rPr lang="en-US" sz="1350" dirty="0">
                <a:hlinkClick r:id="rId2">
                  <a:extLst>
                    <a:ext uri="{A12FA001-AC4F-418D-AE19-62706E023703}">
                      <ahyp:hlinkClr xmlns:ahyp="http://schemas.microsoft.com/office/drawing/2018/hyperlinkcolor" val="tx"/>
                    </a:ext>
                  </a:extLst>
                </a:hlinkClick>
              </a:rPr>
              <a:t>DHS.DDD.PUNS@illinois.gov</a:t>
            </a:r>
            <a:r>
              <a:rPr lang="en-US" sz="1350" dirty="0"/>
              <a:t> and they will provide an estimated timeframe</a:t>
            </a:r>
          </a:p>
        </p:txBody>
      </p:sp>
    </p:spTree>
    <p:extLst>
      <p:ext uri="{BB962C8B-B14F-4D97-AF65-F5344CB8AC3E}">
        <p14:creationId xmlns:p14="http://schemas.microsoft.com/office/powerpoint/2010/main" val="3239322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DAD25-171A-A9DC-013D-4B58F52B4ADA}"/>
              </a:ext>
            </a:extLst>
          </p:cNvPr>
          <p:cNvSpPr>
            <a:spLocks noGrp="1"/>
          </p:cNvSpPr>
          <p:nvPr>
            <p:ph type="title"/>
          </p:nvPr>
        </p:nvSpPr>
        <p:spPr/>
        <p:txBody>
          <a:bodyPr/>
          <a:lstStyle/>
          <a:p>
            <a:r>
              <a:rPr lang="en-US" dirty="0" err="1"/>
              <a:t>Cuanto</a:t>
            </a:r>
            <a:r>
              <a:rPr lang="en-US" dirty="0"/>
              <a:t> es la </a:t>
            </a:r>
            <a:r>
              <a:rPr lang="en-US" dirty="0" err="1"/>
              <a:t>espera</a:t>
            </a:r>
            <a:r>
              <a:rPr lang="en-US" dirty="0"/>
              <a:t>?</a:t>
            </a:r>
          </a:p>
        </p:txBody>
      </p:sp>
      <p:sp>
        <p:nvSpPr>
          <p:cNvPr id="3" name="Content Placeholder 2">
            <a:extLst>
              <a:ext uri="{FF2B5EF4-FFF2-40B4-BE49-F238E27FC236}">
                <a16:creationId xmlns:a16="http://schemas.microsoft.com/office/drawing/2014/main" id="{26ACFC8B-CC81-CAD1-24A5-EAFB4D07F858}"/>
              </a:ext>
            </a:extLst>
          </p:cNvPr>
          <p:cNvSpPr>
            <a:spLocks noGrp="1"/>
          </p:cNvSpPr>
          <p:nvPr>
            <p:ph idx="1"/>
          </p:nvPr>
        </p:nvSpPr>
        <p:spPr/>
        <p:txBody>
          <a:bodyPr/>
          <a:lstStyle/>
          <a:p>
            <a:r>
              <a:rPr lang="es-ES" dirty="0"/>
              <a:t>Los adultos deben estar en la categoría </a:t>
            </a:r>
            <a:r>
              <a:rPr lang="es-ES" sz="2400" b="1" u="sng" dirty="0"/>
              <a:t>Buscando servicios </a:t>
            </a:r>
            <a:r>
              <a:rPr lang="es-ES" dirty="0"/>
              <a:t>para acumular tiempo para la selección PUNS.</a:t>
            </a:r>
          </a:p>
          <a:p>
            <a:r>
              <a:rPr lang="es-ES" dirty="0"/>
              <a:t>El tiempo pasado en PUNS, siendo menor de 18 años, no cuenta para la selección de servicios de exención DD para adultos.</a:t>
            </a:r>
          </a:p>
          <a:p>
            <a:r>
              <a:rPr lang="es-ES" dirty="0"/>
              <a:t>Actualmente, el tiempo de espera para las personas nuevas en PUNS, mayores de 18 años, que desean o necesitan servicios de exención para adultos DD es de 5 años o más. La División se ha comprometido a que ningún adulto espere más de 5 años o 60 meses para el año fiscal 25 (julio de 2024).</a:t>
            </a:r>
            <a:endParaRPr lang="en-US" dirty="0"/>
          </a:p>
        </p:txBody>
      </p:sp>
      <p:sp>
        <p:nvSpPr>
          <p:cNvPr id="4" name="Slide Number Placeholder 3">
            <a:extLst>
              <a:ext uri="{FF2B5EF4-FFF2-40B4-BE49-F238E27FC236}">
                <a16:creationId xmlns:a16="http://schemas.microsoft.com/office/drawing/2014/main" id="{6FC1167B-D443-A7B8-3C69-044AFEA5585D}"/>
              </a:ext>
            </a:extLst>
          </p:cNvPr>
          <p:cNvSpPr>
            <a:spLocks noGrp="1"/>
          </p:cNvSpPr>
          <p:nvPr>
            <p:ph type="sldNum" sz="quarter" idx="12"/>
          </p:nvPr>
        </p:nvSpPr>
        <p:spPr/>
        <p:txBody>
          <a:bodyPr/>
          <a:lstStyle/>
          <a:p>
            <a:fld id="{00407271-4756-45A4-AF8A-33C64BD497E1}" type="slidenum">
              <a:rPr lang="en-US" smtClean="0"/>
              <a:pPr/>
              <a:t>8</a:t>
            </a:fld>
            <a:endParaRPr lang="en-US" dirty="0"/>
          </a:p>
        </p:txBody>
      </p:sp>
    </p:spTree>
    <p:extLst>
      <p:ext uri="{BB962C8B-B14F-4D97-AF65-F5344CB8AC3E}">
        <p14:creationId xmlns:p14="http://schemas.microsoft.com/office/powerpoint/2010/main" val="2170236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734E1-9315-0749-BDC1-D106F1D18E06}"/>
              </a:ext>
            </a:extLst>
          </p:cNvPr>
          <p:cNvSpPr>
            <a:spLocks noGrp="1"/>
          </p:cNvSpPr>
          <p:nvPr>
            <p:ph type="title"/>
          </p:nvPr>
        </p:nvSpPr>
        <p:spPr/>
        <p:txBody>
          <a:bodyPr/>
          <a:lstStyle/>
          <a:p>
            <a:r>
              <a:rPr lang="en-US" dirty="0"/>
              <a:t>PUNS Categories:</a:t>
            </a:r>
          </a:p>
        </p:txBody>
      </p:sp>
      <p:sp>
        <p:nvSpPr>
          <p:cNvPr id="3" name="Text Placeholder 2">
            <a:extLst>
              <a:ext uri="{FF2B5EF4-FFF2-40B4-BE49-F238E27FC236}">
                <a16:creationId xmlns:a16="http://schemas.microsoft.com/office/drawing/2014/main" id="{6DC48467-B7FD-0118-5B46-1AA5D9701DA4}"/>
              </a:ext>
            </a:extLst>
          </p:cNvPr>
          <p:cNvSpPr>
            <a:spLocks noGrp="1"/>
          </p:cNvSpPr>
          <p:nvPr>
            <p:ph type="body" idx="1"/>
          </p:nvPr>
        </p:nvSpPr>
        <p:spPr/>
        <p:txBody>
          <a:bodyPr/>
          <a:lstStyle/>
          <a:p>
            <a:r>
              <a:rPr lang="en-US" dirty="0"/>
              <a:t>Seeking</a:t>
            </a:r>
          </a:p>
        </p:txBody>
      </p:sp>
      <p:sp>
        <p:nvSpPr>
          <p:cNvPr id="4" name="Content Placeholder 3">
            <a:extLst>
              <a:ext uri="{FF2B5EF4-FFF2-40B4-BE49-F238E27FC236}">
                <a16:creationId xmlns:a16="http://schemas.microsoft.com/office/drawing/2014/main" id="{A54DCD5A-B4E9-B531-2F7D-3FEBBCF630BA}"/>
              </a:ext>
            </a:extLst>
          </p:cNvPr>
          <p:cNvSpPr>
            <a:spLocks noGrp="1"/>
          </p:cNvSpPr>
          <p:nvPr>
            <p:ph sz="half" idx="2"/>
          </p:nvPr>
        </p:nvSpPr>
        <p:spPr/>
        <p:txBody>
          <a:bodyPr>
            <a:normAutofit fontScale="92500" lnSpcReduction="10000"/>
          </a:bodyPr>
          <a:lstStyle/>
          <a:p>
            <a:r>
              <a:rPr lang="en-US" dirty="0"/>
              <a:t>The Seeking Services category is for individuals with a developmental disability who currently need or want supports.</a:t>
            </a:r>
          </a:p>
          <a:p>
            <a:endParaRPr lang="en-US" dirty="0"/>
          </a:p>
        </p:txBody>
      </p:sp>
      <p:sp>
        <p:nvSpPr>
          <p:cNvPr id="5" name="Text Placeholder 4">
            <a:extLst>
              <a:ext uri="{FF2B5EF4-FFF2-40B4-BE49-F238E27FC236}">
                <a16:creationId xmlns:a16="http://schemas.microsoft.com/office/drawing/2014/main" id="{58C05F42-7294-C78D-2C90-513FE70EFB56}"/>
              </a:ext>
            </a:extLst>
          </p:cNvPr>
          <p:cNvSpPr>
            <a:spLocks noGrp="1"/>
          </p:cNvSpPr>
          <p:nvPr>
            <p:ph type="body" sz="quarter" idx="3"/>
          </p:nvPr>
        </p:nvSpPr>
        <p:spPr/>
        <p:txBody>
          <a:bodyPr/>
          <a:lstStyle/>
          <a:p>
            <a:r>
              <a:rPr lang="en-US" dirty="0"/>
              <a:t>Planning</a:t>
            </a:r>
          </a:p>
        </p:txBody>
      </p:sp>
      <p:sp>
        <p:nvSpPr>
          <p:cNvPr id="6" name="Content Placeholder 5">
            <a:extLst>
              <a:ext uri="{FF2B5EF4-FFF2-40B4-BE49-F238E27FC236}">
                <a16:creationId xmlns:a16="http://schemas.microsoft.com/office/drawing/2014/main" id="{37666647-0A31-083D-2D3B-46C0551EACC2}"/>
              </a:ext>
            </a:extLst>
          </p:cNvPr>
          <p:cNvSpPr>
            <a:spLocks noGrp="1"/>
          </p:cNvSpPr>
          <p:nvPr>
            <p:ph sz="quarter" idx="4"/>
          </p:nvPr>
        </p:nvSpPr>
        <p:spPr/>
        <p:txBody>
          <a:bodyPr>
            <a:normAutofit fontScale="92500" lnSpcReduction="10000"/>
          </a:bodyPr>
          <a:lstStyle/>
          <a:p>
            <a:r>
              <a:rPr lang="en-US" dirty="0"/>
              <a:t>The Planning for Services category is for people who do not currently want or need supports but may in the future. It is helpful to know about these situations even though the individual/ family is not anticipating the need for imminent services. The Planning for Services category is for individuals who are not currently seeking services but will be seeking if something happens to the caregiver (e.g. caregiver becomes ill or passes away) or other family circumstances change.</a:t>
            </a:r>
          </a:p>
          <a:p>
            <a:endParaRPr lang="en-US" dirty="0"/>
          </a:p>
        </p:txBody>
      </p:sp>
      <p:sp>
        <p:nvSpPr>
          <p:cNvPr id="7" name="Slide Number Placeholder 6">
            <a:extLst>
              <a:ext uri="{FF2B5EF4-FFF2-40B4-BE49-F238E27FC236}">
                <a16:creationId xmlns:a16="http://schemas.microsoft.com/office/drawing/2014/main" id="{3B2E890B-A703-8DC5-DF27-B0300F594527}"/>
              </a:ext>
            </a:extLst>
          </p:cNvPr>
          <p:cNvSpPr>
            <a:spLocks noGrp="1"/>
          </p:cNvSpPr>
          <p:nvPr>
            <p:ph type="sldNum" sz="quarter" idx="12"/>
          </p:nvPr>
        </p:nvSpPr>
        <p:spPr/>
        <p:txBody>
          <a:bodyPr/>
          <a:lstStyle/>
          <a:p>
            <a:fld id="{00407271-4756-45A4-AF8A-33C64BD497E1}" type="slidenum">
              <a:rPr lang="en-US" smtClean="0"/>
              <a:pPr/>
              <a:t>9</a:t>
            </a:fld>
            <a:endParaRPr lang="en-US" dirty="0"/>
          </a:p>
        </p:txBody>
      </p:sp>
      <p:pic>
        <p:nvPicPr>
          <p:cNvPr id="8" name="Picture 7">
            <a:extLst>
              <a:ext uri="{FF2B5EF4-FFF2-40B4-BE49-F238E27FC236}">
                <a16:creationId xmlns:a16="http://schemas.microsoft.com/office/drawing/2014/main" id="{DA30429B-2B32-D7DC-C078-38864D0ABF8F}"/>
              </a:ext>
            </a:extLst>
          </p:cNvPr>
          <p:cNvPicPr>
            <a:picLocks noChangeAspect="1"/>
          </p:cNvPicPr>
          <p:nvPr/>
        </p:nvPicPr>
        <p:blipFill>
          <a:blip r:embed="rId2"/>
          <a:stretch>
            <a:fillRect/>
          </a:stretch>
        </p:blipFill>
        <p:spPr>
          <a:xfrm>
            <a:off x="104115" y="5722480"/>
            <a:ext cx="4559325" cy="975360"/>
          </a:xfrm>
          <a:prstGeom prst="rect">
            <a:avLst/>
          </a:prstGeom>
        </p:spPr>
      </p:pic>
    </p:spTree>
    <p:extLst>
      <p:ext uri="{BB962C8B-B14F-4D97-AF65-F5344CB8AC3E}">
        <p14:creationId xmlns:p14="http://schemas.microsoft.com/office/powerpoint/2010/main" val="831499747"/>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6466</TotalTime>
  <Words>2172</Words>
  <Application>Microsoft Office PowerPoint</Application>
  <PresentationFormat>On-screen Show (4:3)</PresentationFormat>
  <Paragraphs>188</Paragraphs>
  <Slides>24</Slides>
  <Notes>1</Notes>
  <HiddenSlides>9</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Segoe UI</vt:lpstr>
      <vt:lpstr>Symbol</vt:lpstr>
      <vt:lpstr>Retrospect</vt:lpstr>
      <vt:lpstr>PUNS and other resources </vt:lpstr>
      <vt:lpstr>Agenda</vt:lpstr>
      <vt:lpstr>PowerPoint Presentation</vt:lpstr>
      <vt:lpstr>Programa de Abogacia Ligas</vt:lpstr>
      <vt:lpstr>PUNS: What is it?</vt:lpstr>
      <vt:lpstr>¿Qué es PUNS? </vt:lpstr>
      <vt:lpstr>How long will I wait for supports?</vt:lpstr>
      <vt:lpstr>Cuanto es la espera?</vt:lpstr>
      <vt:lpstr>PUNS Categories:</vt:lpstr>
      <vt:lpstr>Categorias de PUNS</vt:lpstr>
      <vt:lpstr>Moving from Planning to Seeking</vt:lpstr>
      <vt:lpstr>Moverse de Planificacion a Buscando:</vt:lpstr>
      <vt:lpstr>When should an individual with I/DD place their name on the PUNS list?</vt:lpstr>
      <vt:lpstr>¿Cuándo debe una persona con I/DD colocar su nombre en la lista PUNS?</vt:lpstr>
      <vt:lpstr>Signing Up for PUNS </vt:lpstr>
      <vt:lpstr>Registrarse en PUNS</vt:lpstr>
      <vt:lpstr>Como ubicar a su ISC?</vt:lpstr>
      <vt:lpstr>What services can I receive if I am selected from PUNS? </vt:lpstr>
      <vt:lpstr>Cuales son los beneficios?</vt:lpstr>
      <vt:lpstr>Preparing for a PUNS selection</vt:lpstr>
      <vt:lpstr>Preparándose para una selección de PUNS</vt:lpstr>
      <vt:lpstr> The Arc of Illinois  </vt:lpstr>
      <vt:lpstr>  Contact Information</vt:lpstr>
      <vt:lpstr>Need Additional Help?  Necesita mas ayuda?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About Options</dc:title>
  <dc:creator>Shirley A. Perez</dc:creator>
  <cp:lastModifiedBy>Ruth Aguilar</cp:lastModifiedBy>
  <cp:revision>382</cp:revision>
  <cp:lastPrinted>2020-05-20T18:52:49Z</cp:lastPrinted>
  <dcterms:created xsi:type="dcterms:W3CDTF">2013-10-17T14:56:09Z</dcterms:created>
  <dcterms:modified xsi:type="dcterms:W3CDTF">2023-02-23T22:58:15Z</dcterms:modified>
  <cp:contentStatus/>
</cp:coreProperties>
</file>