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65" r:id="rId2"/>
    <p:sldId id="368" r:id="rId3"/>
    <p:sldId id="387" r:id="rId4"/>
    <p:sldId id="421" r:id="rId5"/>
    <p:sldId id="428" r:id="rId6"/>
    <p:sldId id="432" r:id="rId7"/>
    <p:sldId id="388" r:id="rId8"/>
    <p:sldId id="305" r:id="rId9"/>
    <p:sldId id="370" r:id="rId10"/>
    <p:sldId id="259" r:id="rId11"/>
    <p:sldId id="408" r:id="rId12"/>
    <p:sldId id="1410" r:id="rId13"/>
    <p:sldId id="389" r:id="rId14"/>
    <p:sldId id="278" r:id="rId15"/>
    <p:sldId id="257" r:id="rId16"/>
    <p:sldId id="284" r:id="rId17"/>
    <p:sldId id="1402" r:id="rId18"/>
    <p:sldId id="1382" r:id="rId19"/>
    <p:sldId id="285" r:id="rId20"/>
    <p:sldId id="419" r:id="rId21"/>
    <p:sldId id="394" r:id="rId22"/>
    <p:sldId id="263" r:id="rId23"/>
    <p:sldId id="1351" r:id="rId24"/>
    <p:sldId id="1362" r:id="rId25"/>
    <p:sldId id="1409" r:id="rId26"/>
    <p:sldId id="423" r:id="rId27"/>
    <p:sldId id="1367" r:id="rId28"/>
    <p:sldId id="1406" r:id="rId29"/>
    <p:sldId id="1385" r:id="rId30"/>
    <p:sldId id="424" r:id="rId31"/>
    <p:sldId id="416" r:id="rId32"/>
    <p:sldId id="340" r:id="rId33"/>
    <p:sldId id="341" r:id="rId34"/>
    <p:sldId id="431" r:id="rId35"/>
    <p:sldId id="405" r:id="rId36"/>
    <p:sldId id="404" r:id="rId37"/>
    <p:sldId id="345" r:id="rId38"/>
    <p:sldId id="427" r:id="rId39"/>
    <p:sldId id="338" r:id="rId40"/>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dor, Teresa" initials="TT" lastIdx="2" clrIdx="0">
    <p:extLst>
      <p:ext uri="{19B8F6BF-5375-455C-9EA6-DF929625EA0E}">
        <p15:presenceInfo xmlns:p15="http://schemas.microsoft.com/office/powerpoint/2012/main" userId="S::Teresa.Tudor@illinois.gov::5ae502ac-1cef-4b8e-a167-54b7fbccb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77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62" autoAdjust="0"/>
    <p:restoredTop sz="73464"/>
  </p:normalViewPr>
  <p:slideViewPr>
    <p:cSldViewPr snapToGrid="0">
      <p:cViewPr varScale="1">
        <p:scale>
          <a:sx n="64" d="100"/>
          <a:sy n="64" d="100"/>
        </p:scale>
        <p:origin x="862" y="22"/>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5" d="100"/>
          <a:sy n="85" d="100"/>
        </p:scale>
        <p:origin x="375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2"/>
            <a:ext cx="3066733" cy="452974"/>
          </a:xfrm>
          <a:prstGeom prst="rect">
            <a:avLst/>
          </a:prstGeom>
        </p:spPr>
        <p:txBody>
          <a:bodyPr vert="horz" lIns="91440" tIns="45720" rIns="91440" bIns="45720" rtlCol="0"/>
          <a:lstStyle>
            <a:lvl1pPr algn="r">
              <a:defRPr sz="1200"/>
            </a:lvl1pPr>
          </a:lstStyle>
          <a:p>
            <a:fld id="{DAB9B1BC-8C0B-4644-B8B7-A0EBF807FE0E}" type="datetimeFigureOut">
              <a:rPr lang="en-US" smtClean="0"/>
              <a:t>8/21/2023</a:t>
            </a:fld>
            <a:endParaRPr lang="en-US"/>
          </a:p>
        </p:txBody>
      </p:sp>
      <p:sp>
        <p:nvSpPr>
          <p:cNvPr id="4" name="Footer Placeholder 3"/>
          <p:cNvSpPr>
            <a:spLocks noGrp="1"/>
          </p:cNvSpPr>
          <p:nvPr>
            <p:ph type="ftr" sz="quarter" idx="2"/>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75141"/>
            <a:ext cx="3066733" cy="452973"/>
          </a:xfrm>
          <a:prstGeom prst="rect">
            <a:avLst/>
          </a:prstGeom>
        </p:spPr>
        <p:txBody>
          <a:bodyPr vert="horz" lIns="91440" tIns="45720" rIns="91440" bIns="45720" rtlCol="0" anchor="b"/>
          <a:lstStyle>
            <a:lvl1pPr algn="r">
              <a:defRPr sz="1200"/>
            </a:lvl1pPr>
          </a:lstStyle>
          <a:p>
            <a:fld id="{F1707A70-A5A0-6140-BCC2-92BC15EC7013}" type="slidenum">
              <a:rPr lang="en-US" smtClean="0"/>
              <a:t>‹#›</a:t>
            </a:fld>
            <a:endParaRPr lang="en-US"/>
          </a:p>
        </p:txBody>
      </p:sp>
    </p:spTree>
    <p:extLst>
      <p:ext uri="{BB962C8B-B14F-4D97-AF65-F5344CB8AC3E}">
        <p14:creationId xmlns:p14="http://schemas.microsoft.com/office/powerpoint/2010/main" val="1795355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2"/>
            <a:ext cx="3066733" cy="452974"/>
          </a:xfrm>
          <a:prstGeom prst="rect">
            <a:avLst/>
          </a:prstGeom>
        </p:spPr>
        <p:txBody>
          <a:bodyPr vert="horz" lIns="91440" tIns="45720" rIns="91440" bIns="45720" rtlCol="0"/>
          <a:lstStyle>
            <a:lvl1pPr algn="r">
              <a:defRPr sz="1200"/>
            </a:lvl1pPr>
          </a:lstStyle>
          <a:p>
            <a:fld id="{0E1373DE-1763-4728-ACE9-35929F964E83}" type="datetimeFigureOut">
              <a:rPr lang="en-US" smtClean="0"/>
              <a:t>8/21/2023</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44779"/>
            <a:ext cx="5661660" cy="355482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3"/>
          </a:xfrm>
          <a:prstGeom prst="rect">
            <a:avLst/>
          </a:prstGeom>
        </p:spPr>
        <p:txBody>
          <a:bodyPr vert="horz" lIns="91440" tIns="45720" rIns="91440" bIns="45720" rtlCol="0" anchor="b"/>
          <a:lstStyle>
            <a:lvl1pPr algn="r">
              <a:defRPr sz="1200"/>
            </a:lvl1pPr>
          </a:lstStyle>
          <a:p>
            <a:fld id="{DB75BD0B-4E0E-489A-9788-4B223CEED4CF}" type="slidenum">
              <a:rPr lang="en-US" smtClean="0"/>
              <a:t>‹#›</a:t>
            </a:fld>
            <a:endParaRPr lang="en-US"/>
          </a:p>
        </p:txBody>
      </p:sp>
    </p:spTree>
    <p:extLst>
      <p:ext uri="{BB962C8B-B14F-4D97-AF65-F5344CB8AC3E}">
        <p14:creationId xmlns:p14="http://schemas.microsoft.com/office/powerpoint/2010/main" val="308751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688975"/>
            <a:ext cx="6129338" cy="3448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71CC7F-6B2C-4886-BE95-8A9AB5BB0628}" type="slidenum">
              <a:rPr lang="en-US" smtClean="0"/>
              <a:pPr/>
              <a:t>1</a:t>
            </a:fld>
            <a:endParaRPr lang="en-US"/>
          </a:p>
        </p:txBody>
      </p:sp>
    </p:spTree>
    <p:extLst>
      <p:ext uri="{BB962C8B-B14F-4D97-AF65-F5344CB8AC3E}">
        <p14:creationId xmlns:p14="http://schemas.microsoft.com/office/powerpoint/2010/main" val="132478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DB75BD0B-4E0E-489A-9788-4B223CEED4CF}" type="slidenum">
              <a:rPr lang="en-US" smtClean="0"/>
              <a:t>10</a:t>
            </a:fld>
            <a:endParaRPr lang="en-US"/>
          </a:p>
        </p:txBody>
      </p:sp>
    </p:spTree>
    <p:extLst>
      <p:ext uri="{BB962C8B-B14F-4D97-AF65-F5344CB8AC3E}">
        <p14:creationId xmlns:p14="http://schemas.microsoft.com/office/powerpoint/2010/main" val="29213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11</a:t>
            </a:fld>
            <a:endParaRPr lang="en-US"/>
          </a:p>
        </p:txBody>
      </p:sp>
    </p:spTree>
    <p:extLst>
      <p:ext uri="{BB962C8B-B14F-4D97-AF65-F5344CB8AC3E}">
        <p14:creationId xmlns:p14="http://schemas.microsoft.com/office/powerpoint/2010/main" val="385934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5BD0B-4E0E-489A-9788-4B223CEED4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43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13</a:t>
            </a:fld>
            <a:endParaRPr lang="en-US"/>
          </a:p>
        </p:txBody>
      </p:sp>
    </p:spTree>
    <p:extLst>
      <p:ext uri="{BB962C8B-B14F-4D97-AF65-F5344CB8AC3E}">
        <p14:creationId xmlns:p14="http://schemas.microsoft.com/office/powerpoint/2010/main" val="4497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88EA2A36-52B6-41D5-BF44-3C02BD57A2B3}" type="slidenum">
              <a:rPr lang="en-US" smtClean="0"/>
              <a:t>14</a:t>
            </a:fld>
            <a:endParaRPr lang="en-US"/>
          </a:p>
        </p:txBody>
      </p:sp>
    </p:spTree>
    <p:extLst>
      <p:ext uri="{BB962C8B-B14F-4D97-AF65-F5344CB8AC3E}">
        <p14:creationId xmlns:p14="http://schemas.microsoft.com/office/powerpoint/2010/main" val="8638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15</a:t>
            </a:fld>
            <a:endParaRPr lang="en-US"/>
          </a:p>
        </p:txBody>
      </p:sp>
    </p:spTree>
    <p:extLst>
      <p:ext uri="{BB962C8B-B14F-4D97-AF65-F5344CB8AC3E}">
        <p14:creationId xmlns:p14="http://schemas.microsoft.com/office/powerpoint/2010/main" val="325297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E4BD8-7047-4A99-8405-D0322C9073F7}" type="slidenum">
              <a:rPr lang="en-US" smtClean="0"/>
              <a:t>18</a:t>
            </a:fld>
            <a:endParaRPr lang="en-US"/>
          </a:p>
        </p:txBody>
      </p:sp>
    </p:spTree>
    <p:extLst>
      <p:ext uri="{BB962C8B-B14F-4D97-AF65-F5344CB8AC3E}">
        <p14:creationId xmlns:p14="http://schemas.microsoft.com/office/powerpoint/2010/main" val="3244552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20</a:t>
            </a:fld>
            <a:endParaRPr lang="en-US"/>
          </a:p>
        </p:txBody>
      </p:sp>
    </p:spTree>
    <p:extLst>
      <p:ext uri="{BB962C8B-B14F-4D97-AF65-F5344CB8AC3E}">
        <p14:creationId xmlns:p14="http://schemas.microsoft.com/office/powerpoint/2010/main" val="289500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21</a:t>
            </a:fld>
            <a:endParaRPr lang="en-US"/>
          </a:p>
        </p:txBody>
      </p:sp>
    </p:spTree>
    <p:extLst>
      <p:ext uri="{BB962C8B-B14F-4D97-AF65-F5344CB8AC3E}">
        <p14:creationId xmlns:p14="http://schemas.microsoft.com/office/powerpoint/2010/main" val="39268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E4BD8-7047-4A99-8405-D0322C9073F7}" type="slidenum">
              <a:rPr lang="en-US" smtClean="0"/>
              <a:t>23</a:t>
            </a:fld>
            <a:endParaRPr lang="en-US"/>
          </a:p>
        </p:txBody>
      </p:sp>
    </p:spTree>
    <p:extLst>
      <p:ext uri="{BB962C8B-B14F-4D97-AF65-F5344CB8AC3E}">
        <p14:creationId xmlns:p14="http://schemas.microsoft.com/office/powerpoint/2010/main" val="315668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2</a:t>
            </a:fld>
            <a:endParaRPr lang="en-US"/>
          </a:p>
        </p:txBody>
      </p:sp>
    </p:spTree>
    <p:extLst>
      <p:ext uri="{BB962C8B-B14F-4D97-AF65-F5344CB8AC3E}">
        <p14:creationId xmlns:p14="http://schemas.microsoft.com/office/powerpoint/2010/main" val="3600915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E4BD8-7047-4A99-8405-D0322C9073F7}" type="slidenum">
              <a:rPr lang="en-US" smtClean="0"/>
              <a:t>24</a:t>
            </a:fld>
            <a:endParaRPr lang="en-US"/>
          </a:p>
        </p:txBody>
      </p:sp>
    </p:spTree>
    <p:extLst>
      <p:ext uri="{BB962C8B-B14F-4D97-AF65-F5344CB8AC3E}">
        <p14:creationId xmlns:p14="http://schemas.microsoft.com/office/powerpoint/2010/main" val="1494407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25</a:t>
            </a:fld>
            <a:endParaRPr lang="en-US"/>
          </a:p>
        </p:txBody>
      </p:sp>
    </p:spTree>
    <p:extLst>
      <p:ext uri="{BB962C8B-B14F-4D97-AF65-F5344CB8AC3E}">
        <p14:creationId xmlns:p14="http://schemas.microsoft.com/office/powerpoint/2010/main" val="3719400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26</a:t>
            </a:fld>
            <a:endParaRPr lang="en-US"/>
          </a:p>
        </p:txBody>
      </p:sp>
    </p:spTree>
    <p:extLst>
      <p:ext uri="{BB962C8B-B14F-4D97-AF65-F5344CB8AC3E}">
        <p14:creationId xmlns:p14="http://schemas.microsoft.com/office/powerpoint/2010/main" val="1712301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E4BD8-7047-4A99-8405-D0322C9073F7}" type="slidenum">
              <a:rPr lang="en-US" smtClean="0"/>
              <a:t>27</a:t>
            </a:fld>
            <a:endParaRPr lang="en-US"/>
          </a:p>
        </p:txBody>
      </p:sp>
    </p:spTree>
    <p:extLst>
      <p:ext uri="{BB962C8B-B14F-4D97-AF65-F5344CB8AC3E}">
        <p14:creationId xmlns:p14="http://schemas.microsoft.com/office/powerpoint/2010/main" val="2118837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E4BD8-7047-4A99-8405-D0322C9073F7}" type="slidenum">
              <a:rPr lang="en-US" smtClean="0"/>
              <a:t>28</a:t>
            </a:fld>
            <a:endParaRPr lang="en-US"/>
          </a:p>
        </p:txBody>
      </p:sp>
    </p:spTree>
    <p:extLst>
      <p:ext uri="{BB962C8B-B14F-4D97-AF65-F5344CB8AC3E}">
        <p14:creationId xmlns:p14="http://schemas.microsoft.com/office/powerpoint/2010/main" val="315278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E4BD8-7047-4A99-8405-D0322C9073F7}" type="slidenum">
              <a:rPr lang="en-US" smtClean="0"/>
              <a:t>29</a:t>
            </a:fld>
            <a:endParaRPr lang="en-US"/>
          </a:p>
        </p:txBody>
      </p:sp>
    </p:spTree>
    <p:extLst>
      <p:ext uri="{BB962C8B-B14F-4D97-AF65-F5344CB8AC3E}">
        <p14:creationId xmlns:p14="http://schemas.microsoft.com/office/powerpoint/2010/main" val="111492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B75BD0B-4E0E-489A-9788-4B223CEED4CF}" type="slidenum">
              <a:rPr lang="en-US" smtClean="0"/>
              <a:t>30</a:t>
            </a:fld>
            <a:endParaRPr lang="en-US"/>
          </a:p>
        </p:txBody>
      </p:sp>
    </p:spTree>
    <p:extLst>
      <p:ext uri="{BB962C8B-B14F-4D97-AF65-F5344CB8AC3E}">
        <p14:creationId xmlns:p14="http://schemas.microsoft.com/office/powerpoint/2010/main" val="1884201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A2A36-52B6-41D5-BF44-3C02BD57A2B3}" type="slidenum">
              <a:rPr lang="en-US" smtClean="0"/>
              <a:t>31</a:t>
            </a:fld>
            <a:endParaRPr lang="en-US"/>
          </a:p>
        </p:txBody>
      </p:sp>
    </p:spTree>
    <p:extLst>
      <p:ext uri="{BB962C8B-B14F-4D97-AF65-F5344CB8AC3E}">
        <p14:creationId xmlns:p14="http://schemas.microsoft.com/office/powerpoint/2010/main" val="2368715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32</a:t>
            </a:fld>
            <a:endParaRPr lang="en-US"/>
          </a:p>
        </p:txBody>
      </p:sp>
    </p:spTree>
    <p:extLst>
      <p:ext uri="{BB962C8B-B14F-4D97-AF65-F5344CB8AC3E}">
        <p14:creationId xmlns:p14="http://schemas.microsoft.com/office/powerpoint/2010/main" val="2989413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33</a:t>
            </a:fld>
            <a:endParaRPr lang="en-US"/>
          </a:p>
        </p:txBody>
      </p:sp>
    </p:spTree>
    <p:extLst>
      <p:ext uri="{BB962C8B-B14F-4D97-AF65-F5344CB8AC3E}">
        <p14:creationId xmlns:p14="http://schemas.microsoft.com/office/powerpoint/2010/main" val="227165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3</a:t>
            </a:fld>
            <a:endParaRPr lang="en-US"/>
          </a:p>
        </p:txBody>
      </p:sp>
    </p:spTree>
    <p:extLst>
      <p:ext uri="{BB962C8B-B14F-4D97-AF65-F5344CB8AC3E}">
        <p14:creationId xmlns:p14="http://schemas.microsoft.com/office/powerpoint/2010/main" val="2463169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34</a:t>
            </a:fld>
            <a:endParaRPr lang="en-US"/>
          </a:p>
        </p:txBody>
      </p:sp>
    </p:spTree>
    <p:extLst>
      <p:ext uri="{BB962C8B-B14F-4D97-AF65-F5344CB8AC3E}">
        <p14:creationId xmlns:p14="http://schemas.microsoft.com/office/powerpoint/2010/main" val="3269243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35</a:t>
            </a:fld>
            <a:endParaRPr lang="en-US"/>
          </a:p>
        </p:txBody>
      </p:sp>
    </p:spTree>
    <p:extLst>
      <p:ext uri="{BB962C8B-B14F-4D97-AF65-F5344CB8AC3E}">
        <p14:creationId xmlns:p14="http://schemas.microsoft.com/office/powerpoint/2010/main" val="4056632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1200"/>
              </a:spcAft>
              <a:buNone/>
            </a:pPr>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36</a:t>
            </a:fld>
            <a:endParaRPr lang="en-US"/>
          </a:p>
        </p:txBody>
      </p:sp>
    </p:spTree>
    <p:extLst>
      <p:ext uri="{BB962C8B-B14F-4D97-AF65-F5344CB8AC3E}">
        <p14:creationId xmlns:p14="http://schemas.microsoft.com/office/powerpoint/2010/main" val="1327814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37</a:t>
            </a:fld>
            <a:endParaRPr lang="en-US"/>
          </a:p>
        </p:txBody>
      </p:sp>
    </p:spTree>
    <p:extLst>
      <p:ext uri="{BB962C8B-B14F-4D97-AF65-F5344CB8AC3E}">
        <p14:creationId xmlns:p14="http://schemas.microsoft.com/office/powerpoint/2010/main" val="1307144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38</a:t>
            </a:fld>
            <a:endParaRPr lang="en-US"/>
          </a:p>
        </p:txBody>
      </p:sp>
    </p:spTree>
    <p:extLst>
      <p:ext uri="{BB962C8B-B14F-4D97-AF65-F5344CB8AC3E}">
        <p14:creationId xmlns:p14="http://schemas.microsoft.com/office/powerpoint/2010/main" val="3263806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39</a:t>
            </a:fld>
            <a:endParaRPr lang="en-US"/>
          </a:p>
        </p:txBody>
      </p:sp>
    </p:spTree>
    <p:extLst>
      <p:ext uri="{BB962C8B-B14F-4D97-AF65-F5344CB8AC3E}">
        <p14:creationId xmlns:p14="http://schemas.microsoft.com/office/powerpoint/2010/main" val="301549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4</a:t>
            </a:fld>
            <a:endParaRPr lang="en-US"/>
          </a:p>
        </p:txBody>
      </p:sp>
    </p:spTree>
    <p:extLst>
      <p:ext uri="{BB962C8B-B14F-4D97-AF65-F5344CB8AC3E}">
        <p14:creationId xmlns:p14="http://schemas.microsoft.com/office/powerpoint/2010/main" val="129528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5</a:t>
            </a:fld>
            <a:endParaRPr lang="en-US"/>
          </a:p>
        </p:txBody>
      </p:sp>
    </p:spTree>
    <p:extLst>
      <p:ext uri="{BB962C8B-B14F-4D97-AF65-F5344CB8AC3E}">
        <p14:creationId xmlns:p14="http://schemas.microsoft.com/office/powerpoint/2010/main" val="213717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6</a:t>
            </a:fld>
            <a:endParaRPr lang="en-US"/>
          </a:p>
        </p:txBody>
      </p:sp>
    </p:spTree>
    <p:extLst>
      <p:ext uri="{BB962C8B-B14F-4D97-AF65-F5344CB8AC3E}">
        <p14:creationId xmlns:p14="http://schemas.microsoft.com/office/powerpoint/2010/main" val="396848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7</a:t>
            </a:fld>
            <a:endParaRPr lang="en-US"/>
          </a:p>
        </p:txBody>
      </p:sp>
    </p:spTree>
    <p:extLst>
      <p:ext uri="{BB962C8B-B14F-4D97-AF65-F5344CB8AC3E}">
        <p14:creationId xmlns:p14="http://schemas.microsoft.com/office/powerpoint/2010/main" val="428263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DB75BD0B-4E0E-489A-9788-4B223CEED4CF}" type="slidenum">
              <a:rPr lang="en-US" smtClean="0"/>
              <a:t>8</a:t>
            </a:fld>
            <a:endParaRPr lang="en-US"/>
          </a:p>
        </p:txBody>
      </p:sp>
    </p:spTree>
    <p:extLst>
      <p:ext uri="{BB962C8B-B14F-4D97-AF65-F5344CB8AC3E}">
        <p14:creationId xmlns:p14="http://schemas.microsoft.com/office/powerpoint/2010/main" val="2817767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5BD0B-4E0E-489A-9788-4B223CEED4CF}" type="slidenum">
              <a:rPr lang="en-US" smtClean="0"/>
              <a:t>9</a:t>
            </a:fld>
            <a:endParaRPr lang="en-US"/>
          </a:p>
        </p:txBody>
      </p:sp>
    </p:spTree>
    <p:extLst>
      <p:ext uri="{BB962C8B-B14F-4D97-AF65-F5344CB8AC3E}">
        <p14:creationId xmlns:p14="http://schemas.microsoft.com/office/powerpoint/2010/main" val="110614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33D4-10E9-4618-B948-830F8C48F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7CF49-034F-4DCC-AD4B-86099B89EC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24DEB8-2533-416B-8BAF-E8FBC06905C2}"/>
              </a:ext>
            </a:extLst>
          </p:cNvPr>
          <p:cNvSpPr>
            <a:spLocks noGrp="1"/>
          </p:cNvSpPr>
          <p:nvPr>
            <p:ph type="dt" sz="half" idx="10"/>
          </p:nvPr>
        </p:nvSpPr>
        <p:spPr/>
        <p:txBody>
          <a:bodyPr/>
          <a:lstStyle/>
          <a:p>
            <a:fld id="{193802E5-E72A-EB46-AFE0-13D246AF9FA7}" type="datetime1">
              <a:rPr lang="en-US" smtClean="0"/>
              <a:t>8/21/2023</a:t>
            </a:fld>
            <a:endParaRPr lang="en-US"/>
          </a:p>
        </p:txBody>
      </p:sp>
      <p:sp>
        <p:nvSpPr>
          <p:cNvPr id="5" name="Footer Placeholder 4">
            <a:extLst>
              <a:ext uri="{FF2B5EF4-FFF2-40B4-BE49-F238E27FC236}">
                <a16:creationId xmlns:a16="http://schemas.microsoft.com/office/drawing/2014/main" id="{91E4E3C8-0D19-4005-A75B-B396408B5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50C81-82B6-4D58-90C7-49442C723AC8}"/>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370710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3F12-E680-4752-BC13-97611AD1BA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8CF1F7-74FA-492E-A3EB-48E7D6F19B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07699-3768-438A-A493-30872FF53A30}"/>
              </a:ext>
            </a:extLst>
          </p:cNvPr>
          <p:cNvSpPr>
            <a:spLocks noGrp="1"/>
          </p:cNvSpPr>
          <p:nvPr>
            <p:ph type="dt" sz="half" idx="10"/>
          </p:nvPr>
        </p:nvSpPr>
        <p:spPr/>
        <p:txBody>
          <a:bodyPr/>
          <a:lstStyle/>
          <a:p>
            <a:fld id="{26AB600F-7AAC-1C40-9502-A37831BC6113}" type="datetime1">
              <a:rPr lang="en-US" smtClean="0"/>
              <a:t>8/21/2023</a:t>
            </a:fld>
            <a:endParaRPr lang="en-US"/>
          </a:p>
        </p:txBody>
      </p:sp>
      <p:sp>
        <p:nvSpPr>
          <p:cNvPr id="5" name="Footer Placeholder 4">
            <a:extLst>
              <a:ext uri="{FF2B5EF4-FFF2-40B4-BE49-F238E27FC236}">
                <a16:creationId xmlns:a16="http://schemas.microsoft.com/office/drawing/2014/main" id="{1B0DC3F4-7E27-43F5-AB36-D217B8540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D89B2-5BC8-4139-B57E-8B7D029A5D09}"/>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50415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A9212F-0FCA-4ABB-89AA-FED29B7827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0A1801-DE63-4D10-944B-672D299A9C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3FC5E-4D87-44DE-8830-23766055B784}"/>
              </a:ext>
            </a:extLst>
          </p:cNvPr>
          <p:cNvSpPr>
            <a:spLocks noGrp="1"/>
          </p:cNvSpPr>
          <p:nvPr>
            <p:ph type="dt" sz="half" idx="10"/>
          </p:nvPr>
        </p:nvSpPr>
        <p:spPr/>
        <p:txBody>
          <a:bodyPr/>
          <a:lstStyle/>
          <a:p>
            <a:fld id="{CFFD0F61-33B9-1649-B781-C4AC4BA3CD92}" type="datetime1">
              <a:rPr lang="en-US" smtClean="0"/>
              <a:t>8/21/2023</a:t>
            </a:fld>
            <a:endParaRPr lang="en-US"/>
          </a:p>
        </p:txBody>
      </p:sp>
      <p:sp>
        <p:nvSpPr>
          <p:cNvPr id="5" name="Footer Placeholder 4">
            <a:extLst>
              <a:ext uri="{FF2B5EF4-FFF2-40B4-BE49-F238E27FC236}">
                <a16:creationId xmlns:a16="http://schemas.microsoft.com/office/drawing/2014/main" id="{9DC91E2C-5D9B-487E-BB94-7414BFC42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7D000-EC15-4658-8E39-780160BEBCDF}"/>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189964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955D-8C91-46A5-80C6-8CB730E02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5F4EF8-6147-41BA-AA1D-EFBDA5018C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494D5-C569-413B-A82B-EE2135DB283E}"/>
              </a:ext>
            </a:extLst>
          </p:cNvPr>
          <p:cNvSpPr>
            <a:spLocks noGrp="1"/>
          </p:cNvSpPr>
          <p:nvPr>
            <p:ph type="dt" sz="half" idx="10"/>
          </p:nvPr>
        </p:nvSpPr>
        <p:spPr/>
        <p:txBody>
          <a:bodyPr/>
          <a:lstStyle/>
          <a:p>
            <a:fld id="{418A891A-01DA-0645-B127-0659E2479008}" type="datetime1">
              <a:rPr lang="en-US" smtClean="0"/>
              <a:t>8/21/2023</a:t>
            </a:fld>
            <a:endParaRPr lang="en-US"/>
          </a:p>
        </p:txBody>
      </p:sp>
      <p:sp>
        <p:nvSpPr>
          <p:cNvPr id="5" name="Footer Placeholder 4">
            <a:extLst>
              <a:ext uri="{FF2B5EF4-FFF2-40B4-BE49-F238E27FC236}">
                <a16:creationId xmlns:a16="http://schemas.microsoft.com/office/drawing/2014/main" id="{11DA4331-CE08-4533-BDE7-376932E3C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C91CA-6BB0-420E-A12F-B58491C47AFA}"/>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146472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77B3-D813-4807-8106-876623344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C98647-0116-40C2-9AC6-97E589E9D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0C60E9-0A67-4A97-BDC2-F8D8C6460A10}"/>
              </a:ext>
            </a:extLst>
          </p:cNvPr>
          <p:cNvSpPr>
            <a:spLocks noGrp="1"/>
          </p:cNvSpPr>
          <p:nvPr>
            <p:ph type="dt" sz="half" idx="10"/>
          </p:nvPr>
        </p:nvSpPr>
        <p:spPr/>
        <p:txBody>
          <a:bodyPr/>
          <a:lstStyle/>
          <a:p>
            <a:fld id="{E0D2FC73-ACC3-BA4A-B2FF-DE4FCCBB1D7E}" type="datetime1">
              <a:rPr lang="en-US" smtClean="0"/>
              <a:t>8/21/2023</a:t>
            </a:fld>
            <a:endParaRPr lang="en-US"/>
          </a:p>
        </p:txBody>
      </p:sp>
      <p:sp>
        <p:nvSpPr>
          <p:cNvPr id="5" name="Footer Placeholder 4">
            <a:extLst>
              <a:ext uri="{FF2B5EF4-FFF2-40B4-BE49-F238E27FC236}">
                <a16:creationId xmlns:a16="http://schemas.microsoft.com/office/drawing/2014/main" id="{25E626F6-AAB6-4E67-96BD-7E6556597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909FC-CD4E-4A6D-B177-75D4AE6B5238}"/>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155562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B095-645A-4521-B527-6D70C04DD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CBDAC6-BB4B-4006-87BE-0EBFE3B630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D7E54A-97E5-4179-AC39-39FD6B0134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0428C9-1FB6-4FED-B2AF-919EFB42E69E}"/>
              </a:ext>
            </a:extLst>
          </p:cNvPr>
          <p:cNvSpPr>
            <a:spLocks noGrp="1"/>
          </p:cNvSpPr>
          <p:nvPr>
            <p:ph type="dt" sz="half" idx="10"/>
          </p:nvPr>
        </p:nvSpPr>
        <p:spPr/>
        <p:txBody>
          <a:bodyPr/>
          <a:lstStyle/>
          <a:p>
            <a:fld id="{2D0DD6D8-A61B-104A-A7B0-DC491888ACA3}" type="datetime1">
              <a:rPr lang="en-US" smtClean="0"/>
              <a:t>8/21/2023</a:t>
            </a:fld>
            <a:endParaRPr lang="en-US"/>
          </a:p>
        </p:txBody>
      </p:sp>
      <p:sp>
        <p:nvSpPr>
          <p:cNvPr id="6" name="Footer Placeholder 5">
            <a:extLst>
              <a:ext uri="{FF2B5EF4-FFF2-40B4-BE49-F238E27FC236}">
                <a16:creationId xmlns:a16="http://schemas.microsoft.com/office/drawing/2014/main" id="{7BEA9046-AAF4-4BB4-B862-2BEA4A315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41189-6299-4891-85F7-819D8FDEAF1C}"/>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207450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B48C-F24F-4FBE-AF3D-28B99A21E6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F67F4B-A6DE-41C3-B30C-ADDBD9344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D5FE0F-51BE-4AC4-9DEF-996FFA5176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BDC13-5624-4F9B-93BF-3ECDADE14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AE2862-F17C-4FD2-9907-57BDFB116F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CC2B6A-CC98-4BC4-AAE8-C2BBA1432F41}"/>
              </a:ext>
            </a:extLst>
          </p:cNvPr>
          <p:cNvSpPr>
            <a:spLocks noGrp="1"/>
          </p:cNvSpPr>
          <p:nvPr>
            <p:ph type="dt" sz="half" idx="10"/>
          </p:nvPr>
        </p:nvSpPr>
        <p:spPr/>
        <p:txBody>
          <a:bodyPr/>
          <a:lstStyle/>
          <a:p>
            <a:fld id="{DBC2B592-E955-F04E-B8D0-2761B6231923}" type="datetime1">
              <a:rPr lang="en-US" smtClean="0"/>
              <a:t>8/21/2023</a:t>
            </a:fld>
            <a:endParaRPr lang="en-US"/>
          </a:p>
        </p:txBody>
      </p:sp>
      <p:sp>
        <p:nvSpPr>
          <p:cNvPr id="8" name="Footer Placeholder 7">
            <a:extLst>
              <a:ext uri="{FF2B5EF4-FFF2-40B4-BE49-F238E27FC236}">
                <a16:creationId xmlns:a16="http://schemas.microsoft.com/office/drawing/2014/main" id="{67129B24-6AA6-4C56-A04F-57C08689FA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3DB071-9FC5-4BD5-A55C-2A31A25BE080}"/>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12086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1533-5B7C-4E83-A12B-D043AC1EC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7FD2DD-2D78-4089-81B9-6711C1486D94}"/>
              </a:ext>
            </a:extLst>
          </p:cNvPr>
          <p:cNvSpPr>
            <a:spLocks noGrp="1"/>
          </p:cNvSpPr>
          <p:nvPr>
            <p:ph type="dt" sz="half" idx="10"/>
          </p:nvPr>
        </p:nvSpPr>
        <p:spPr/>
        <p:txBody>
          <a:bodyPr/>
          <a:lstStyle/>
          <a:p>
            <a:fld id="{CDB7E6E3-0647-B842-9803-65B35E53BD50}" type="datetime1">
              <a:rPr lang="en-US" smtClean="0"/>
              <a:t>8/21/2023</a:t>
            </a:fld>
            <a:endParaRPr lang="en-US"/>
          </a:p>
        </p:txBody>
      </p:sp>
      <p:sp>
        <p:nvSpPr>
          <p:cNvPr id="4" name="Footer Placeholder 3">
            <a:extLst>
              <a:ext uri="{FF2B5EF4-FFF2-40B4-BE49-F238E27FC236}">
                <a16:creationId xmlns:a16="http://schemas.microsoft.com/office/drawing/2014/main" id="{29C94BC4-260B-41C3-8BE1-7B7250172B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F10FB-FB92-4E77-94FE-AE855E59AA7E}"/>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294467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98D15-70E6-4C3B-AB3E-4ABC381AD846}"/>
              </a:ext>
            </a:extLst>
          </p:cNvPr>
          <p:cNvSpPr>
            <a:spLocks noGrp="1"/>
          </p:cNvSpPr>
          <p:nvPr>
            <p:ph type="dt" sz="half" idx="10"/>
          </p:nvPr>
        </p:nvSpPr>
        <p:spPr/>
        <p:txBody>
          <a:bodyPr/>
          <a:lstStyle/>
          <a:p>
            <a:fld id="{FE55A69D-B7B8-614E-9BC5-E4EFDBB5DEB6}" type="datetime1">
              <a:rPr lang="en-US" smtClean="0"/>
              <a:t>8/21/2023</a:t>
            </a:fld>
            <a:endParaRPr lang="en-US"/>
          </a:p>
        </p:txBody>
      </p:sp>
      <p:sp>
        <p:nvSpPr>
          <p:cNvPr id="3" name="Footer Placeholder 2">
            <a:extLst>
              <a:ext uri="{FF2B5EF4-FFF2-40B4-BE49-F238E27FC236}">
                <a16:creationId xmlns:a16="http://schemas.microsoft.com/office/drawing/2014/main" id="{845B9C13-D185-488F-BFF1-7345B29B4D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5DADFC-7DF5-498F-968D-CCEEAFA95EA9}"/>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63630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3C3E-CF63-491B-853C-E6DBA8AE9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2CC42D-71F3-48C7-B4BA-5952F821F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66F00F-C974-45D6-9C3E-F12981556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794910-616C-4D9C-A20F-59466B7914F7}"/>
              </a:ext>
            </a:extLst>
          </p:cNvPr>
          <p:cNvSpPr>
            <a:spLocks noGrp="1"/>
          </p:cNvSpPr>
          <p:nvPr>
            <p:ph type="dt" sz="half" idx="10"/>
          </p:nvPr>
        </p:nvSpPr>
        <p:spPr/>
        <p:txBody>
          <a:bodyPr/>
          <a:lstStyle/>
          <a:p>
            <a:fld id="{37D391A4-4465-9D4B-B3DA-E1FF53AC99FB}" type="datetime1">
              <a:rPr lang="en-US" smtClean="0"/>
              <a:t>8/21/2023</a:t>
            </a:fld>
            <a:endParaRPr lang="en-US"/>
          </a:p>
        </p:txBody>
      </p:sp>
      <p:sp>
        <p:nvSpPr>
          <p:cNvPr id="6" name="Footer Placeholder 5">
            <a:extLst>
              <a:ext uri="{FF2B5EF4-FFF2-40B4-BE49-F238E27FC236}">
                <a16:creationId xmlns:a16="http://schemas.microsoft.com/office/drawing/2014/main" id="{4AB05F91-3762-4F6D-946A-1D6F94232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E3DBC-81EE-4862-B995-CAF841EC668C}"/>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107965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DBE3-AFCD-4213-8CBD-0696976A5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EA8E35-49DB-40CF-A8C1-4470FB178E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0E9C8A-1B89-4313-9A6B-F540DDAA8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6F4334-9854-47D6-B1A1-7C5FDD7CD2F1}"/>
              </a:ext>
            </a:extLst>
          </p:cNvPr>
          <p:cNvSpPr>
            <a:spLocks noGrp="1"/>
          </p:cNvSpPr>
          <p:nvPr>
            <p:ph type="dt" sz="half" idx="10"/>
          </p:nvPr>
        </p:nvSpPr>
        <p:spPr/>
        <p:txBody>
          <a:bodyPr/>
          <a:lstStyle/>
          <a:p>
            <a:fld id="{70E02E64-69D4-B345-92CB-0C90E976762B}" type="datetime1">
              <a:rPr lang="en-US" smtClean="0"/>
              <a:t>8/21/2023</a:t>
            </a:fld>
            <a:endParaRPr lang="en-US"/>
          </a:p>
        </p:txBody>
      </p:sp>
      <p:sp>
        <p:nvSpPr>
          <p:cNvPr id="6" name="Footer Placeholder 5">
            <a:extLst>
              <a:ext uri="{FF2B5EF4-FFF2-40B4-BE49-F238E27FC236}">
                <a16:creationId xmlns:a16="http://schemas.microsoft.com/office/drawing/2014/main" id="{505902EE-F301-4CD5-B8FB-179450DDC8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6D46D-FCA4-4175-9A00-3221226AA7AE}"/>
              </a:ext>
            </a:extLst>
          </p:cNvPr>
          <p:cNvSpPr>
            <a:spLocks noGrp="1"/>
          </p:cNvSpPr>
          <p:nvPr>
            <p:ph type="sldNum" sz="quarter" idx="12"/>
          </p:nvPr>
        </p:nvSpPr>
        <p:spPr/>
        <p:txBody>
          <a:bodyPr/>
          <a:lstStyle/>
          <a:p>
            <a:fld id="{330D0610-E923-4565-8102-D160084237C2}" type="slidenum">
              <a:rPr lang="en-US" smtClean="0"/>
              <a:t>‹#›</a:t>
            </a:fld>
            <a:endParaRPr lang="en-US"/>
          </a:p>
        </p:txBody>
      </p:sp>
    </p:spTree>
    <p:extLst>
      <p:ext uri="{BB962C8B-B14F-4D97-AF65-F5344CB8AC3E}">
        <p14:creationId xmlns:p14="http://schemas.microsoft.com/office/powerpoint/2010/main" val="211384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71A20-09DE-4232-8062-E3F8B9888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FA1B04-AEB6-47BA-B9A9-B5C0A1B7D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9B35B-0099-4653-94CB-E2FF08663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04BF4-5D8A-D540-9226-5A09EEE13EC4}" type="datetime1">
              <a:rPr lang="en-US" smtClean="0"/>
              <a:t>8/21/2023</a:t>
            </a:fld>
            <a:endParaRPr lang="en-US"/>
          </a:p>
        </p:txBody>
      </p:sp>
      <p:sp>
        <p:nvSpPr>
          <p:cNvPr id="5" name="Footer Placeholder 4">
            <a:extLst>
              <a:ext uri="{FF2B5EF4-FFF2-40B4-BE49-F238E27FC236}">
                <a16:creationId xmlns:a16="http://schemas.microsoft.com/office/drawing/2014/main" id="{F691F0D9-EC54-4D67-95AE-2B3B74F33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35C08C-6C47-48A1-B884-FF15C54B3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D0610-E923-4565-8102-D160084237C2}" type="slidenum">
              <a:rPr lang="en-US" smtClean="0"/>
              <a:t>‹#›</a:t>
            </a:fld>
            <a:endParaRPr lang="en-US"/>
          </a:p>
        </p:txBody>
      </p:sp>
    </p:spTree>
    <p:extLst>
      <p:ext uri="{BB962C8B-B14F-4D97-AF65-F5344CB8AC3E}">
        <p14:creationId xmlns:p14="http://schemas.microsoft.com/office/powerpoint/2010/main" val="31450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ilcadv.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lcadv.org/envision-illinois/?type=14"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321382-145F-45D4-A947-82A30684F9FE}"/>
              </a:ext>
            </a:extLst>
          </p:cNvPr>
          <p:cNvSpPr/>
          <p:nvPr/>
        </p:nvSpPr>
        <p:spPr>
          <a:xfrm>
            <a:off x="209007" y="314520"/>
            <a:ext cx="11773986" cy="6508756"/>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9007" y="174621"/>
            <a:ext cx="11782696" cy="3729389"/>
          </a:xfrm>
        </p:spPr>
        <p:txBody>
          <a:bodyPr>
            <a:normAutofit/>
          </a:bodyPr>
          <a:lstStyle/>
          <a:p>
            <a:pPr>
              <a:spcAft>
                <a:spcPts val="3000"/>
              </a:spcAft>
            </a:pPr>
            <a:r>
              <a:rPr lang="en-US" sz="4800" b="1" dirty="0">
                <a:latin typeface="Tahoma" panose="020B0604030504040204" pitchFamily="34" charset="0"/>
                <a:ea typeface="Tahoma" panose="020B0604030504040204" pitchFamily="34" charset="0"/>
                <a:cs typeface="Tahoma" panose="020B0604030504040204" pitchFamily="34" charset="0"/>
              </a:rPr>
              <a:t>Envision Illinois:</a:t>
            </a:r>
            <a:br>
              <a:rPr lang="en-US" sz="4800" b="1" dirty="0">
                <a:latin typeface="Tahoma" panose="020B0604030504040204" pitchFamily="34" charset="0"/>
                <a:ea typeface="Tahoma" panose="020B0604030504040204" pitchFamily="34" charset="0"/>
                <a:cs typeface="Tahoma" panose="020B0604030504040204" pitchFamily="34" charset="0"/>
              </a:rPr>
            </a:b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Uniting Disability and Domestic Violence Services to Achieve Safety, Justice, and Healing</a:t>
            </a:r>
          </a:p>
        </p:txBody>
      </p:sp>
      <p:pic>
        <p:nvPicPr>
          <p:cNvPr id="4" name="Picture 3" descr="Envision Illinois logo&#10;&#10;Image shows an eight pointed star shape, multi-colored. The words &quot;Envision Illinois&quot; are below the star shape. A green line separates the next group of text which states &quot;Uniting disability and domestic violence services for people to achieve Safety, Justice, and Healing&quot;."/>
          <p:cNvPicPr>
            <a:picLocks noChangeAspect="1"/>
          </p:cNvPicPr>
          <p:nvPr/>
        </p:nvPicPr>
        <p:blipFill rotWithShape="1">
          <a:blip r:embed="rId3">
            <a:extLst>
              <a:ext uri="{28A0092B-C50C-407E-A947-70E740481C1C}">
                <a14:useLocalDpi xmlns:a14="http://schemas.microsoft.com/office/drawing/2010/main" val="0"/>
              </a:ext>
            </a:extLst>
          </a:blip>
          <a:srcRect l="-1" t="4600" r="1013"/>
          <a:stretch/>
        </p:blipFill>
        <p:spPr>
          <a:xfrm>
            <a:off x="3774216" y="3904010"/>
            <a:ext cx="4648747" cy="2852928"/>
          </a:xfrm>
          <a:prstGeom prst="rect">
            <a:avLst/>
          </a:prstGeom>
        </p:spPr>
      </p:pic>
    </p:spTree>
    <p:extLst>
      <p:ext uri="{BB962C8B-B14F-4D97-AF65-F5344CB8AC3E}">
        <p14:creationId xmlns:p14="http://schemas.microsoft.com/office/powerpoint/2010/main" val="297520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6C076-6823-4349-B7CA-675F4AC50CF4}"/>
              </a:ext>
            </a:extLst>
          </p:cNvPr>
          <p:cNvSpPr>
            <a:spLocks noGrp="1"/>
          </p:cNvSpPr>
          <p:nvPr>
            <p:ph type="title"/>
          </p:nvPr>
        </p:nvSpPr>
        <p:spPr>
          <a:xfrm>
            <a:off x="477706" y="312323"/>
            <a:ext cx="10037894"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Prevalence - 3</a:t>
            </a:r>
          </a:p>
        </p:txBody>
      </p:sp>
      <p:pic>
        <p:nvPicPr>
          <p:cNvPr id="7" name="Content Placeholder 6" descr="Chart is a bar graph. The chart is labeled Types of Abuse Reported FY21 Annual Report. Each bar has a different color, title and number. There are not axis lines to this image. The top bar is purple, labeled Financial Exploitation, number of reports 6,269. The next bar is orange, labeled Self-Neglect, 5,003 reports. Next bar is olive green, labeled Emotional Abuse, 4,517 reports. Next is teal green, labeled Passive Neglect, 3,570 reports. Next is maroon, labeled Physical Abuse, 2,899 reports. Next is blue, labeled Willful Deprivation, with 1,973 reports. Next is red, labeled Confinement, with 611 reports. And the last bar at the bottom is yellow, labeled Sexual Abuse, with 223 reports.">
            <a:extLst>
              <a:ext uri="{FF2B5EF4-FFF2-40B4-BE49-F238E27FC236}">
                <a16:creationId xmlns:a16="http://schemas.microsoft.com/office/drawing/2014/main" id="{B141E64E-8113-FA4C-A82A-2C898BDB45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5994710" y="1193821"/>
            <a:ext cx="5939516" cy="3903111"/>
          </a:xfrm>
        </p:spPr>
      </p:pic>
      <p:sp>
        <p:nvSpPr>
          <p:cNvPr id="3" name="Content Placeholder 2">
            <a:extLst>
              <a:ext uri="{FF2B5EF4-FFF2-40B4-BE49-F238E27FC236}">
                <a16:creationId xmlns:a16="http://schemas.microsoft.com/office/drawing/2014/main" id="{D980568F-1B1D-4CD8-8211-8F76D752BA9E}"/>
              </a:ext>
            </a:extLst>
          </p:cNvPr>
          <p:cNvSpPr>
            <a:spLocks noGrp="1"/>
          </p:cNvSpPr>
          <p:nvPr>
            <p:ph sz="half" idx="1"/>
          </p:nvPr>
        </p:nvSpPr>
        <p:spPr>
          <a:xfrm>
            <a:off x="477706" y="1950209"/>
            <a:ext cx="5381227" cy="3265258"/>
          </a:xfrm>
        </p:spPr>
        <p:txBody>
          <a:bodyPr>
            <a:normAutofit/>
          </a:bodyPr>
          <a:lstStyle/>
          <a:p>
            <a:pPr marL="0" indent="0">
              <a:spcAft>
                <a:spcPts val="1200"/>
              </a:spcAft>
              <a:buNone/>
            </a:pPr>
            <a:r>
              <a:rPr lang="en-US" dirty="0">
                <a:latin typeface="Tahoma" panose="020B0604030504040204" pitchFamily="34" charset="0"/>
                <a:ea typeface="Tahoma" panose="020B0604030504040204" pitchFamily="34" charset="0"/>
                <a:cs typeface="Tahoma" panose="020B0604030504040204" pitchFamily="34" charset="0"/>
              </a:rPr>
              <a:t>According to the Illinois Department on Aging Adult Protective Services’ 2021 Annual Report, there were 20,567 reports of abuse, neglect and financial exploitation of older adults (60 or older) and people with disabilities. </a:t>
            </a:r>
          </a:p>
        </p:txBody>
      </p:sp>
    </p:spTree>
    <p:extLst>
      <p:ext uri="{BB962C8B-B14F-4D97-AF65-F5344CB8AC3E}">
        <p14:creationId xmlns:p14="http://schemas.microsoft.com/office/powerpoint/2010/main" val="144834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wer and Control wheel with eight sections. Each section contains an image and a text label. Types of violence are written in all caps around the outer circle of the wheel: Sexual, Emotional and Physical Violence. The eight sections are labeled, clockwise: Force and Threats; Bullying; Emotional Abuse; Isolation; Minimizing, Denying and Blaming; Using Children; Economic Abuse; Staff/Relationship Roles - Taking, withholding needed support." title="Power and Control Wheel">
            <a:extLst>
              <a:ext uri="{FF2B5EF4-FFF2-40B4-BE49-F238E27FC236}">
                <a16:creationId xmlns:a16="http://schemas.microsoft.com/office/drawing/2014/main" id="{F8CD9B40-BE6A-4B4F-8AD4-0025B3E96D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7854" y="807435"/>
            <a:ext cx="5902037" cy="5524092"/>
          </a:xfrm>
        </p:spPr>
      </p:pic>
      <p:sp>
        <p:nvSpPr>
          <p:cNvPr id="2" name="Title 1">
            <a:extLst>
              <a:ext uri="{FF2B5EF4-FFF2-40B4-BE49-F238E27FC236}">
                <a16:creationId xmlns:a16="http://schemas.microsoft.com/office/drawing/2014/main" id="{A7F632AE-9FE5-F54F-9751-6A9D88FACF58}"/>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Power and Control</a:t>
            </a:r>
          </a:p>
        </p:txBody>
      </p:sp>
      <p:sp>
        <p:nvSpPr>
          <p:cNvPr id="6" name="TextBox 5">
            <a:extLst>
              <a:ext uri="{FF2B5EF4-FFF2-40B4-BE49-F238E27FC236}">
                <a16:creationId xmlns:a16="http://schemas.microsoft.com/office/drawing/2014/main" id="{604C31AE-84FE-2C44-B6D3-06C1A43167E4}"/>
              </a:ext>
            </a:extLst>
          </p:cNvPr>
          <p:cNvSpPr txBox="1"/>
          <p:nvPr/>
        </p:nvSpPr>
        <p:spPr>
          <a:xfrm>
            <a:off x="838200" y="4946532"/>
            <a:ext cx="4313617" cy="954107"/>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Power and Control Wheel </a:t>
            </a:r>
          </a:p>
          <a:p>
            <a:r>
              <a:rPr lang="en-US" sz="2800" dirty="0">
                <a:latin typeface="Tahoma" panose="020B0604030504040204" pitchFamily="34" charset="0"/>
                <a:ea typeface="Tahoma" panose="020B0604030504040204" pitchFamily="34" charset="0"/>
                <a:cs typeface="Tahoma" panose="020B0604030504040204" pitchFamily="34" charset="0"/>
              </a:rPr>
              <a:t>by Project Peer, 2011</a:t>
            </a:r>
          </a:p>
        </p:txBody>
      </p:sp>
    </p:spTree>
    <p:extLst>
      <p:ext uri="{BB962C8B-B14F-4D97-AF65-F5344CB8AC3E}">
        <p14:creationId xmlns:p14="http://schemas.microsoft.com/office/powerpoint/2010/main" val="36420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9FB44D-5E9D-4EFC-5D8B-8107330AE611}"/>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Tahoma" panose="020B0604030504040204" pitchFamily="34" charset="0"/>
                <a:ea typeface="Tahoma" panose="020B0604030504040204" pitchFamily="34" charset="0"/>
                <a:cs typeface="Tahoma" panose="020B0604030504040204" pitchFamily="34" charset="0"/>
              </a:rPr>
              <a:t>Impact of Domestic Violence</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99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AFC8-9DF1-2B40-B1BA-F988498A0F53}"/>
              </a:ext>
            </a:extLst>
          </p:cNvPr>
          <p:cNvSpPr>
            <a:spLocks noGrp="1"/>
          </p:cNvSpPr>
          <p:nvPr>
            <p:ph type="title"/>
          </p:nvPr>
        </p:nvSpPr>
        <p:spPr>
          <a:xfrm>
            <a:off x="682906" y="365125"/>
            <a:ext cx="10903352" cy="2123432"/>
          </a:xfrm>
        </p:spPr>
        <p:txBody>
          <a:bodyPr>
            <a:normAutofit/>
          </a:bodyPr>
          <a:lstStyle/>
          <a:p>
            <a:r>
              <a:rPr lang="en-US" b="1" dirty="0">
                <a:latin typeface="Tahoma" charset="0"/>
                <a:ea typeface="Tahoma" charset="0"/>
                <a:cs typeface="Tahoma" charset="0"/>
              </a:rPr>
              <a:t>Do survivors with disabilities and Deaf people access services designed for domestic violence victims?</a:t>
            </a:r>
            <a:endParaRPr lang="en-US" b="1" dirty="0"/>
          </a:p>
        </p:txBody>
      </p:sp>
      <p:sp>
        <p:nvSpPr>
          <p:cNvPr id="5" name="Content Placeholder 4">
            <a:extLst>
              <a:ext uri="{FF2B5EF4-FFF2-40B4-BE49-F238E27FC236}">
                <a16:creationId xmlns:a16="http://schemas.microsoft.com/office/drawing/2014/main" id="{F503FE29-5EFD-EA4B-AAEF-6D7AF06390FF}"/>
              </a:ext>
            </a:extLst>
          </p:cNvPr>
          <p:cNvSpPr>
            <a:spLocks noGrp="1"/>
          </p:cNvSpPr>
          <p:nvPr>
            <p:ph idx="1"/>
          </p:nvPr>
        </p:nvSpPr>
        <p:spPr>
          <a:xfrm>
            <a:off x="838200" y="2662177"/>
            <a:ext cx="10515600" cy="3514786"/>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Write your answer in the chat box:</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No</a:t>
            </a:r>
            <a:r>
              <a:rPr lang="en-US" dirty="0">
                <a:latin typeface="Tahoma" panose="020B0604030504040204" pitchFamily="34" charset="0"/>
                <a:ea typeface="Tahoma" panose="020B0604030504040204" pitchFamily="34" charset="0"/>
                <a:cs typeface="Tahoma" panose="020B0604030504040204" pitchFamily="34" charset="0"/>
              </a:rPr>
              <a:t>. They do NOT access domestic violence services.</a:t>
            </a:r>
          </a:p>
          <a:p>
            <a:pPr>
              <a:buFont typeface="Wingdings"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Rarely.</a:t>
            </a:r>
            <a:r>
              <a:rPr lang="en-US" dirty="0">
                <a:latin typeface="Tahoma" panose="020B0604030504040204" pitchFamily="34" charset="0"/>
                <a:ea typeface="Tahoma" panose="020B0604030504040204" pitchFamily="34" charset="0"/>
                <a:cs typeface="Tahoma" panose="020B0604030504040204" pitchFamily="34" charset="0"/>
              </a:rPr>
              <a:t> They only access domestic violence services RARELY.</a:t>
            </a:r>
          </a:p>
          <a:p>
            <a:pPr>
              <a:buFont typeface="Wingdings"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Yes</a:t>
            </a:r>
            <a:r>
              <a:rPr lang="en-US" dirty="0">
                <a:latin typeface="Tahoma" panose="020B0604030504040204" pitchFamily="34" charset="0"/>
                <a:ea typeface="Tahoma" panose="020B0604030504040204" pitchFamily="34" charset="0"/>
                <a:cs typeface="Tahoma" panose="020B0604030504040204" pitchFamily="34" charset="0"/>
              </a:rPr>
              <a:t>. They DO access domestic violence services.</a:t>
            </a:r>
          </a:p>
          <a:p>
            <a:pPr>
              <a:buFont typeface="Wingdings"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Not sure</a:t>
            </a:r>
            <a:r>
              <a:rPr lang="en-US"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342767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Down 7" descr="A large arrow is pointing down, text across it says &quot;Numbers Served&quot;" title="Arrow pointing down">
            <a:extLst>
              <a:ext uri="{FF2B5EF4-FFF2-40B4-BE49-F238E27FC236}">
                <a16:creationId xmlns:a16="http://schemas.microsoft.com/office/drawing/2014/main" id="{040E9AEC-ADE1-46B2-8416-951A21F12116}"/>
              </a:ext>
            </a:extLst>
          </p:cNvPr>
          <p:cNvSpPr/>
          <p:nvPr/>
        </p:nvSpPr>
        <p:spPr>
          <a:xfrm>
            <a:off x="7676791" y="2804162"/>
            <a:ext cx="1716026" cy="2194534"/>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descr="A large arrow is pointing up, text across it says &quot;Higher Prevalence&quot;" title="Arrow pointing up">
            <a:extLst>
              <a:ext uri="{FF2B5EF4-FFF2-40B4-BE49-F238E27FC236}">
                <a16:creationId xmlns:a16="http://schemas.microsoft.com/office/drawing/2014/main" id="{E19FD903-B2EC-4188-AAE3-F3187BB0069E}"/>
              </a:ext>
            </a:extLst>
          </p:cNvPr>
          <p:cNvSpPr/>
          <p:nvPr/>
        </p:nvSpPr>
        <p:spPr>
          <a:xfrm>
            <a:off x="2773782" y="2804162"/>
            <a:ext cx="1716026" cy="2194534"/>
          </a:xfrm>
          <a:prstGeom prst="up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F5B72B-D78E-4015-8442-BB2CCEDCBAB1}"/>
              </a:ext>
            </a:extLst>
          </p:cNvPr>
          <p:cNvSpPr>
            <a:spLocks noGrp="1"/>
          </p:cNvSpPr>
          <p:nvPr>
            <p:ph type="body" idx="1"/>
          </p:nvPr>
        </p:nvSpPr>
        <p:spPr>
          <a:xfrm>
            <a:off x="1052901" y="3534132"/>
            <a:ext cx="5157787" cy="823912"/>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Higher Prevalence</a:t>
            </a:r>
          </a:p>
        </p:txBody>
      </p:sp>
      <p:sp>
        <p:nvSpPr>
          <p:cNvPr id="5" name="Text Placeholder 4">
            <a:extLst>
              <a:ext uri="{FF2B5EF4-FFF2-40B4-BE49-F238E27FC236}">
                <a16:creationId xmlns:a16="http://schemas.microsoft.com/office/drawing/2014/main" id="{F87E0621-A06F-45CB-9992-BADDE33E8D34}"/>
              </a:ext>
            </a:extLst>
          </p:cNvPr>
          <p:cNvSpPr>
            <a:spLocks noGrp="1"/>
          </p:cNvSpPr>
          <p:nvPr>
            <p:ph type="body" sz="quarter" idx="3"/>
          </p:nvPr>
        </p:nvSpPr>
        <p:spPr>
          <a:xfrm>
            <a:off x="5943210" y="3534132"/>
            <a:ext cx="5183188" cy="823912"/>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Numbers Served</a:t>
            </a:r>
          </a:p>
        </p:txBody>
      </p:sp>
      <p:sp>
        <p:nvSpPr>
          <p:cNvPr id="4" name="Title 1">
            <a:extLst>
              <a:ext uri="{FF2B5EF4-FFF2-40B4-BE49-F238E27FC236}">
                <a16:creationId xmlns:a16="http://schemas.microsoft.com/office/drawing/2014/main" id="{E3460B42-9C0E-EEF0-BFB5-A973F73244B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latin typeface="Tahoma" panose="020B0604030504040204" pitchFamily="34" charset="0"/>
                <a:ea typeface="Tahoma" panose="020B0604030504040204" pitchFamily="34" charset="0"/>
                <a:cs typeface="Tahoma" panose="020B0604030504040204" pitchFamily="34" charset="0"/>
              </a:rPr>
              <a:t>Dicotomy</a:t>
            </a:r>
            <a:r>
              <a:rPr lang="en-US"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24404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F1331-3DB1-4B1B-AC60-78C82F1661FC}"/>
              </a:ext>
            </a:extLst>
          </p:cNvPr>
          <p:cNvSpPr>
            <a:spLocks noGrp="1"/>
          </p:cNvSpPr>
          <p:nvPr>
            <p:ph idx="1"/>
          </p:nvPr>
        </p:nvSpPr>
        <p:spPr>
          <a:xfrm>
            <a:off x="838201" y="1467853"/>
            <a:ext cx="11073062" cy="5025544"/>
          </a:xfrm>
        </p:spPr>
        <p:txBody>
          <a:bodyPr>
            <a:normAutofit/>
          </a:bodyPr>
          <a:lstStyle/>
          <a:p>
            <a:pPr marL="0" indent="0">
              <a:lnSpc>
                <a:spcPct val="100000"/>
              </a:lnSpc>
              <a:spcAft>
                <a:spcPts val="1200"/>
              </a:spcAft>
              <a:buNone/>
            </a:pPr>
            <a:r>
              <a:rPr lang="en-US" dirty="0">
                <a:latin typeface="Tahoma" panose="020B0604030504040204" pitchFamily="34" charset="0"/>
                <a:ea typeface="Tahoma" panose="020B0604030504040204" pitchFamily="34" charset="0"/>
                <a:cs typeface="Tahoma" panose="020B0604030504040204" pitchFamily="34" charset="0"/>
              </a:rPr>
              <a:t>Factors that contribute to victims with disabilities and Deaf victims not accessing services. </a:t>
            </a:r>
          </a:p>
          <a:p>
            <a:pPr lvl="1">
              <a:lnSpc>
                <a:spcPct val="100000"/>
              </a:lnSpc>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Victim does not know what happened to them is abuse. </a:t>
            </a:r>
          </a:p>
          <a:p>
            <a:pPr lvl="1">
              <a:lnSpc>
                <a:spcPct val="100000"/>
              </a:lnSpc>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People do not recognize caregiver abuse as domestic violence.</a:t>
            </a:r>
          </a:p>
          <a:p>
            <a:pPr lvl="1">
              <a:lnSpc>
                <a:spcPct val="100000"/>
              </a:lnSpc>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People often do not believe a victim when they report abuse.</a:t>
            </a:r>
          </a:p>
          <a:p>
            <a:pPr lvl="1">
              <a:lnSpc>
                <a:spcPct val="100000"/>
              </a:lnSpc>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Lack of accessibility and accommodations.</a:t>
            </a:r>
          </a:p>
          <a:p>
            <a:endParaRPr lang="en-US" dirty="0"/>
          </a:p>
        </p:txBody>
      </p:sp>
      <p:pic>
        <p:nvPicPr>
          <p:cNvPr id="5" name="Picture 4" descr="Image shows four boxes with a symbol for accessibility in each box, starting from the left: a person in a wheelchair; two hands using ASL; outline of a head with the brain inside; a person walking using a cane. The title &quot;Providing Equal Access&quot; is written below the boxes." title="Providing Equal Ac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130" y="5247683"/>
            <a:ext cx="4185740" cy="1610317"/>
          </a:xfrm>
          <a:prstGeom prst="rect">
            <a:avLst/>
          </a:prstGeom>
        </p:spPr>
      </p:pic>
      <p:sp>
        <p:nvSpPr>
          <p:cNvPr id="4" name="Title 1">
            <a:extLst>
              <a:ext uri="{FF2B5EF4-FFF2-40B4-BE49-F238E27FC236}">
                <a16:creationId xmlns:a16="http://schemas.microsoft.com/office/drawing/2014/main" id="{E010FC7B-41C3-0D0E-4E0F-5DC5C6E1A34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ahoma" panose="020B0604030504040204" pitchFamily="34" charset="0"/>
                <a:ea typeface="Tahoma" panose="020B0604030504040204" pitchFamily="34" charset="0"/>
                <a:cs typeface="Tahoma" panose="020B0604030504040204" pitchFamily="34" charset="0"/>
              </a:rPr>
              <a:t>Barriers</a:t>
            </a:r>
          </a:p>
        </p:txBody>
      </p:sp>
    </p:spTree>
    <p:extLst>
      <p:ext uri="{BB962C8B-B14F-4D97-AF65-F5344CB8AC3E}">
        <p14:creationId xmlns:p14="http://schemas.microsoft.com/office/powerpoint/2010/main" val="356029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“Trauma results from an event, series of events, or set of circumstances that is experienced by an individual as physically or emotionally harmful or threatening and that has lasting adverse effects on the individual’s functioning and physical, social, emotional, or social well-being.”</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Substance Abuse and Mental Health Services Administration (SAMHSA), 2014</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id="{1ECA627C-B15B-0707-4A96-6E24DC45865D}"/>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What is Trauma? - 1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3CA4F7-9B4C-42C2-9DBA-E6E05FBDB35E}"/>
              </a:ext>
            </a:extLst>
          </p:cNvPr>
          <p:cNvSpPr>
            <a:spLocks noGrp="1"/>
          </p:cNvSpPr>
          <p:nvPr>
            <p:ph idx="1"/>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An emotional response to a disturbing event and everyone does it differently.</a:t>
            </a:r>
          </a:p>
          <a:p>
            <a:r>
              <a:rPr lang="en-US" dirty="0">
                <a:latin typeface="Tahoma" panose="020B0604030504040204" pitchFamily="34" charset="0"/>
                <a:ea typeface="Tahoma" panose="020B0604030504040204" pitchFamily="34" charset="0"/>
                <a:cs typeface="Tahoma" panose="020B0604030504040204" pitchFamily="34" charset="0"/>
              </a:rPr>
              <a:t>Occurs when an event overwhelms the ability to cope.</a:t>
            </a:r>
          </a:p>
          <a:p>
            <a:r>
              <a:rPr lang="en-US" dirty="0">
                <a:latin typeface="Tahoma" panose="020B0604030504040204" pitchFamily="34" charset="0"/>
                <a:ea typeface="Tahoma" panose="020B0604030504040204" pitchFamily="34" charset="0"/>
                <a:cs typeface="Tahoma" panose="020B0604030504040204" pitchFamily="34" charset="0"/>
              </a:rPr>
              <a:t>Can occur with one large incident, an accumulation of smaller events or a combination of events.</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Can have lasting effects on a person’s physical, emotional, social and spiritual well-being. The earlier in life that trauma is experienced, the more lasting the consequences.</a:t>
            </a:r>
          </a:p>
          <a:p>
            <a:endParaRPr lang="en-US"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dirty="0"/>
          </a:p>
        </p:txBody>
      </p:sp>
      <p:sp>
        <p:nvSpPr>
          <p:cNvPr id="3" name="Title 2">
            <a:extLst>
              <a:ext uri="{FF2B5EF4-FFF2-40B4-BE49-F238E27FC236}">
                <a16:creationId xmlns:a16="http://schemas.microsoft.com/office/drawing/2014/main" id="{2B961837-ECA5-F538-7383-7E51706B3563}"/>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What is Trauma? - 2</a:t>
            </a:r>
          </a:p>
        </p:txBody>
      </p:sp>
    </p:spTree>
    <p:extLst>
      <p:ext uri="{BB962C8B-B14F-4D97-AF65-F5344CB8AC3E}">
        <p14:creationId xmlns:p14="http://schemas.microsoft.com/office/powerpoint/2010/main" val="2848110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49834-BD19-4E54-B6B0-12255C06644F}"/>
              </a:ext>
            </a:extLst>
          </p:cNvPr>
          <p:cNvSpPr>
            <a:spLocks noGrp="1"/>
          </p:cNvSpPr>
          <p:nvPr>
            <p:ph idx="1"/>
          </p:nvPr>
        </p:nvSpPr>
        <p:spPr>
          <a:xfrm>
            <a:off x="838199" y="1825624"/>
            <a:ext cx="11221995" cy="5032375"/>
          </a:xfrm>
        </p:spPr>
        <p:txBody>
          <a:bodyPr>
            <a:normAutofit/>
          </a:bodyPr>
          <a:lstStyle/>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Trauma is widespread </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Many people with disabilities have endured a lifetime of trauma. These may include</a:t>
            </a:r>
          </a:p>
          <a:p>
            <a:pPr lvl="1">
              <a:lnSpc>
                <a:spcPct val="100000"/>
              </a:lnSpc>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 A lifetime of people trying to fix them</a:t>
            </a:r>
          </a:p>
          <a:p>
            <a:pPr lvl="1">
              <a:lnSpc>
                <a:spcPct val="100000"/>
              </a:lnSpc>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 A lifetime of people calling them names </a:t>
            </a:r>
          </a:p>
          <a:p>
            <a:pPr lvl="1">
              <a:lnSpc>
                <a:spcPct val="100000"/>
              </a:lnSpc>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 A lifetime of invalidation (being ignored, left out, never                               	having a voice)</a:t>
            </a:r>
          </a:p>
          <a:p>
            <a:pPr lvl="1">
              <a:lnSpc>
                <a:spcPct val="100000"/>
              </a:lnSpc>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 A lifetime of having choices taken away or being denied choices</a:t>
            </a:r>
          </a:p>
        </p:txBody>
      </p:sp>
      <p:sp>
        <p:nvSpPr>
          <p:cNvPr id="5" name="Title 4">
            <a:extLst>
              <a:ext uri="{FF2B5EF4-FFF2-40B4-BE49-F238E27FC236}">
                <a16:creationId xmlns:a16="http://schemas.microsoft.com/office/drawing/2014/main" id="{62292065-F17B-253A-4428-42BF15DDFCCD}"/>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Trauma and People with Disabilities</a:t>
            </a:r>
          </a:p>
        </p:txBody>
      </p:sp>
    </p:spTree>
    <p:extLst>
      <p:ext uri="{BB962C8B-B14F-4D97-AF65-F5344CB8AC3E}">
        <p14:creationId xmlns:p14="http://schemas.microsoft.com/office/powerpoint/2010/main" val="173351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Tahoma" pitchFamily="34" charset="0"/>
                <a:ea typeface="Tahoma" pitchFamily="34" charset="0"/>
                <a:cs typeface="Tahoma" pitchFamily="34" charset="0"/>
              </a:rPr>
              <a:t>Lack a sense of safety</a:t>
            </a:r>
          </a:p>
          <a:p>
            <a:r>
              <a:rPr lang="en-US" dirty="0">
                <a:latin typeface="Tahoma" pitchFamily="34" charset="0"/>
                <a:ea typeface="Tahoma" pitchFamily="34" charset="0"/>
                <a:cs typeface="Tahoma" pitchFamily="34" charset="0"/>
              </a:rPr>
              <a:t>Feel disconnected from others (and maybe self)</a:t>
            </a:r>
          </a:p>
          <a:p>
            <a:r>
              <a:rPr lang="en-US" dirty="0">
                <a:latin typeface="Tahoma" pitchFamily="34" charset="0"/>
                <a:ea typeface="Tahoma" pitchFamily="34" charset="0"/>
                <a:cs typeface="Tahoma" pitchFamily="34" charset="0"/>
              </a:rPr>
              <a:t>Feel powerless</a:t>
            </a:r>
          </a:p>
          <a:p>
            <a:r>
              <a:rPr lang="en-US" dirty="0">
                <a:latin typeface="Tahoma" pitchFamily="34" charset="0"/>
                <a:ea typeface="Tahoma" pitchFamily="34" charset="0"/>
                <a:cs typeface="Tahoma" pitchFamily="34" charset="0"/>
              </a:rPr>
              <a:t>May experience grief over the many losses endured</a:t>
            </a:r>
          </a:p>
          <a:p>
            <a:r>
              <a:rPr lang="en-US" dirty="0">
                <a:latin typeface="Tahoma" pitchFamily="34" charset="0"/>
                <a:ea typeface="Tahoma" pitchFamily="34" charset="0"/>
                <a:cs typeface="Tahoma" pitchFamily="34" charset="0"/>
              </a:rPr>
              <a:t>May attempt to present a role of power in order to cover up personal vulnerability</a:t>
            </a:r>
          </a:p>
          <a:p>
            <a:endParaRPr lang="en-US" dirty="0">
              <a:latin typeface="Tahoma" pitchFamily="34" charset="0"/>
              <a:ea typeface="Tahoma" pitchFamily="34" charset="0"/>
              <a:cs typeface="Tahoma" pitchFamily="34" charset="0"/>
            </a:endParaRPr>
          </a:p>
        </p:txBody>
      </p:sp>
      <p:sp>
        <p:nvSpPr>
          <p:cNvPr id="5" name="Title 4">
            <a:extLst>
              <a:ext uri="{FF2B5EF4-FFF2-40B4-BE49-F238E27FC236}">
                <a16:creationId xmlns:a16="http://schemas.microsoft.com/office/drawing/2014/main" id="{74381EA2-3F34-DA53-3A4E-BC3E4AA35286}"/>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Effects of Trauma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ahoma" charset="0"/>
                <a:ea typeface="Tahoma" charset="0"/>
                <a:cs typeface="Tahoma" charset="0"/>
              </a:rPr>
              <a:t>Acknowledgements</a:t>
            </a:r>
          </a:p>
        </p:txBody>
      </p:sp>
      <p:sp>
        <p:nvSpPr>
          <p:cNvPr id="3" name="Content Placeholder 2"/>
          <p:cNvSpPr>
            <a:spLocks noGrp="1"/>
          </p:cNvSpPr>
          <p:nvPr>
            <p:ph idx="1"/>
          </p:nvPr>
        </p:nvSpPr>
        <p:spPr>
          <a:xfrm>
            <a:off x="838200" y="1587085"/>
            <a:ext cx="10515600" cy="4707697"/>
          </a:xfrm>
        </p:spPr>
        <p:txBody>
          <a:bodyPr/>
          <a:lstStyle/>
          <a:p>
            <a:pPr marL="0" indent="0">
              <a:buNone/>
            </a:pPr>
            <a:r>
              <a:rPr lang="en-US" dirty="0">
                <a:latin typeface="Tahoma" charset="0"/>
                <a:ea typeface="Tahoma" charset="0"/>
                <a:cs typeface="Tahoma" charset="0"/>
              </a:rPr>
              <a:t>This work is supported by Grant No. 2017-FW-AX-K003 awarded by the Office on Violence Against Women, U.S. Department of Justice</a:t>
            </a:r>
          </a:p>
          <a:p>
            <a:endParaRPr lang="en-US" dirty="0">
              <a:latin typeface="Tahoma" charset="0"/>
              <a:ea typeface="Tahoma" charset="0"/>
              <a:cs typeface="Tahoma" charset="0"/>
            </a:endParaRPr>
          </a:p>
          <a:p>
            <a:pPr marL="0" indent="0" algn="ctr">
              <a:buNone/>
            </a:pPr>
            <a:endParaRPr lang="en-US" sz="3200" dirty="0">
              <a:latin typeface="Tahoma" charset="0"/>
              <a:ea typeface="Tahoma" charset="0"/>
              <a:cs typeface="Tahoma" charset="0"/>
            </a:endParaRPr>
          </a:p>
          <a:p>
            <a:pPr marL="0" indent="0" algn="ctr">
              <a:buNone/>
            </a:pPr>
            <a:endParaRPr lang="en-US" sz="3200" i="1" dirty="0">
              <a:solidFill>
                <a:srgbClr val="FF0000"/>
              </a:solidFill>
              <a:latin typeface="Tahoma" charset="0"/>
              <a:ea typeface="Tahoma" charset="0"/>
              <a:cs typeface="Tahoma" charset="0"/>
            </a:endParaRPr>
          </a:p>
        </p:txBody>
      </p:sp>
      <p:pic>
        <p:nvPicPr>
          <p:cNvPr id="5" name="Picture 4" descr="Envision Illinois logo&#10;&#10;Image shows an eight pointed star shape, multi-colored. The words &quot;Envision Illinois&quot; are below the star shape. A green line separates the next group of text which states &quot;Uniting disability and domestic violence services for people to achieve Safety, Justice, and Healing&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294" y="2708475"/>
            <a:ext cx="6201497" cy="3948978"/>
          </a:xfrm>
          <a:prstGeom prst="rect">
            <a:avLst/>
          </a:prstGeom>
        </p:spPr>
      </p:pic>
    </p:spTree>
    <p:extLst>
      <p:ext uri="{BB962C8B-B14F-4D97-AF65-F5344CB8AC3E}">
        <p14:creationId xmlns:p14="http://schemas.microsoft.com/office/powerpoint/2010/main" val="993735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1AC34AE-7095-F7A9-1EC2-404EE88F295E}"/>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b="1" kern="1200" dirty="0">
                <a:solidFill>
                  <a:schemeClr val="tx1"/>
                </a:solidFill>
                <a:latin typeface="Tahoma" panose="020B0604030504040204" pitchFamily="34" charset="0"/>
                <a:ea typeface="Tahoma" panose="020B0604030504040204" pitchFamily="34" charset="0"/>
                <a:cs typeface="Tahoma" panose="020B0604030504040204" pitchFamily="34" charset="0"/>
              </a:rPr>
              <a:t>Where are the Solutions?</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 shows a black and white figure sitting on a green block. The figure's expression is thoughtful - wide open eyes, slight frown. They are scratching their head. There is a large green question mark to the right of the figure.">
            <a:extLst>
              <a:ext uri="{FF2B5EF4-FFF2-40B4-BE49-F238E27FC236}">
                <a16:creationId xmlns:a16="http://schemas.microsoft.com/office/drawing/2014/main" id="{08E2C4DF-7C4D-44AB-10E8-1BAA39F26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851" y="946005"/>
            <a:ext cx="4091553" cy="4828032"/>
          </a:xfrm>
          <a:prstGeom prst="rect">
            <a:avLst/>
          </a:prstGeom>
        </p:spPr>
      </p:pic>
    </p:spTree>
    <p:extLst>
      <p:ext uri="{BB962C8B-B14F-4D97-AF65-F5344CB8AC3E}">
        <p14:creationId xmlns:p14="http://schemas.microsoft.com/office/powerpoint/2010/main" val="2236509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58553-4ACD-9440-8027-396AAB1EE5DA}"/>
              </a:ext>
            </a:extLst>
          </p:cNvPr>
          <p:cNvSpPr>
            <a:spLocks noGrp="1"/>
          </p:cNvSpPr>
          <p:nvPr>
            <p:ph idx="1"/>
          </p:nvPr>
        </p:nvSpPr>
        <p:spPr>
          <a:xfrm>
            <a:off x="838200" y="1816768"/>
            <a:ext cx="10988842" cy="5041232"/>
          </a:xfrm>
        </p:spPr>
        <p:txBody>
          <a:bodyPr>
            <a:normAutofit fontScale="32500" lnSpcReduction="20000"/>
          </a:bodyPr>
          <a:lstStyle/>
          <a:p>
            <a:pPr marL="0" indent="0">
              <a:lnSpc>
                <a:spcPct val="120000"/>
              </a:lnSpc>
              <a:buNone/>
            </a:pPr>
            <a:r>
              <a:rPr lang="en-US" sz="8600" dirty="0">
                <a:latin typeface="Tahoma" charset="0"/>
                <a:ea typeface="Tahoma" charset="0"/>
                <a:cs typeface="Tahoma" charset="0"/>
              </a:rPr>
              <a:t>Three key elements:  </a:t>
            </a:r>
          </a:p>
          <a:p>
            <a:pPr marL="457200" indent="-336550">
              <a:lnSpc>
                <a:spcPct val="120000"/>
              </a:lnSpc>
              <a:buFont typeface="+mj-lt"/>
              <a:buAutoNum type="arabicPeriod"/>
            </a:pPr>
            <a:r>
              <a:rPr lang="en-US" sz="8600" dirty="0">
                <a:latin typeface="Tahoma" charset="0"/>
                <a:ea typeface="Tahoma" charset="0"/>
                <a:cs typeface="Tahoma" charset="0"/>
              </a:rPr>
              <a:t>realize the prevalence of trauma;</a:t>
            </a:r>
          </a:p>
          <a:p>
            <a:pPr marL="457200" indent="-336550">
              <a:lnSpc>
                <a:spcPct val="120000"/>
              </a:lnSpc>
              <a:buFont typeface="+mj-lt"/>
              <a:buAutoNum type="arabicPeriod"/>
            </a:pPr>
            <a:r>
              <a:rPr lang="en-US" sz="8600" dirty="0">
                <a:latin typeface="Tahoma" charset="0"/>
                <a:ea typeface="Tahoma" charset="0"/>
                <a:cs typeface="Tahoma" charset="0"/>
              </a:rPr>
              <a:t>recognize how trauma affects all individuals within the program, organization or system, including its workforce; and </a:t>
            </a:r>
          </a:p>
          <a:p>
            <a:pPr marL="457200" indent="-336550">
              <a:lnSpc>
                <a:spcPct val="120000"/>
              </a:lnSpc>
              <a:buFont typeface="+mj-lt"/>
              <a:buAutoNum type="arabicPeriod"/>
            </a:pPr>
            <a:r>
              <a:rPr lang="en-US" sz="8600" dirty="0">
                <a:latin typeface="Tahoma" charset="0"/>
                <a:ea typeface="Tahoma" charset="0"/>
                <a:cs typeface="Tahoma" charset="0"/>
              </a:rPr>
              <a:t>respond by putting this knowledge into practice.</a:t>
            </a:r>
          </a:p>
          <a:p>
            <a:pPr marL="0" indent="0">
              <a:lnSpc>
                <a:spcPct val="120000"/>
              </a:lnSpc>
              <a:buNone/>
            </a:pPr>
            <a:endParaRPr lang="en-US" sz="3200" b="1" dirty="0">
              <a:latin typeface="Tahoma" charset="0"/>
              <a:ea typeface="Tahoma" charset="0"/>
              <a:cs typeface="Tahoma" charset="0"/>
            </a:endParaRPr>
          </a:p>
          <a:p>
            <a:pPr marL="0" indent="0">
              <a:lnSpc>
                <a:spcPct val="120000"/>
              </a:lnSpc>
              <a:buNone/>
            </a:pPr>
            <a:r>
              <a:rPr lang="en-US" sz="8600" b="1" dirty="0">
                <a:latin typeface="Tahoma" charset="0"/>
                <a:ea typeface="Tahoma" charset="0"/>
                <a:cs typeface="Tahoma" charset="0"/>
              </a:rPr>
              <a:t>		*</a:t>
            </a:r>
            <a:r>
              <a:rPr lang="en-US" sz="8600" dirty="0">
                <a:latin typeface="Tahoma" charset="0"/>
                <a:ea typeface="Tahoma" charset="0"/>
                <a:cs typeface="Tahoma" charset="0"/>
              </a:rPr>
              <a:t>Response to the </a:t>
            </a:r>
            <a:r>
              <a:rPr lang="en-US" sz="8600" b="1" dirty="0">
                <a:latin typeface="Tahoma" charset="0"/>
                <a:ea typeface="Tahoma" charset="0"/>
                <a:cs typeface="Tahoma" charset="0"/>
              </a:rPr>
              <a:t>Individual  </a:t>
            </a:r>
          </a:p>
          <a:p>
            <a:pPr marL="0" indent="0">
              <a:lnSpc>
                <a:spcPct val="120000"/>
              </a:lnSpc>
              <a:buNone/>
            </a:pPr>
            <a:r>
              <a:rPr lang="en-US" sz="8600" b="1" dirty="0">
                <a:latin typeface="Tahoma" charset="0"/>
                <a:ea typeface="Tahoma" charset="0"/>
                <a:cs typeface="Tahoma" charset="0"/>
              </a:rPr>
              <a:t>		*</a:t>
            </a:r>
            <a:r>
              <a:rPr lang="en-US" sz="8600" dirty="0">
                <a:latin typeface="Tahoma" charset="0"/>
                <a:ea typeface="Tahoma" charset="0"/>
                <a:cs typeface="Tahoma" charset="0"/>
              </a:rPr>
              <a:t>How we set up </a:t>
            </a:r>
            <a:r>
              <a:rPr lang="en-US" sz="8600" b="1" dirty="0">
                <a:latin typeface="Tahoma" charset="0"/>
                <a:ea typeface="Tahoma" charset="0"/>
                <a:cs typeface="Tahoma" charset="0"/>
              </a:rPr>
              <a:t>Services </a:t>
            </a:r>
          </a:p>
          <a:p>
            <a:pPr marL="0" indent="0">
              <a:lnSpc>
                <a:spcPct val="120000"/>
              </a:lnSpc>
              <a:buNone/>
            </a:pPr>
            <a:r>
              <a:rPr lang="en-US" sz="8600" b="1" dirty="0">
                <a:latin typeface="Tahoma" charset="0"/>
                <a:ea typeface="Tahoma" charset="0"/>
                <a:cs typeface="Tahoma" charset="0"/>
              </a:rPr>
              <a:t>		*</a:t>
            </a:r>
            <a:r>
              <a:rPr lang="en-US" sz="8600" dirty="0">
                <a:latin typeface="Tahoma" charset="0"/>
                <a:ea typeface="Tahoma" charset="0"/>
                <a:cs typeface="Tahoma" charset="0"/>
              </a:rPr>
              <a:t>How we set up the </a:t>
            </a:r>
            <a:r>
              <a:rPr lang="en-US" sz="8600" b="1" dirty="0">
                <a:latin typeface="Tahoma" charset="0"/>
                <a:ea typeface="Tahoma" charset="0"/>
                <a:cs typeface="Tahoma" charset="0"/>
              </a:rPr>
              <a:t>Organization</a:t>
            </a:r>
            <a:r>
              <a:rPr lang="en-US" sz="8600" dirty="0">
                <a:latin typeface="Tahoma" charset="0"/>
                <a:ea typeface="Tahoma" charset="0"/>
                <a:cs typeface="Tahoma" charset="0"/>
              </a:rPr>
              <a:t>     </a:t>
            </a:r>
          </a:p>
          <a:p>
            <a:pPr marL="0" indent="0">
              <a:lnSpc>
                <a:spcPct val="120000"/>
              </a:lnSpc>
              <a:buNone/>
            </a:pPr>
            <a:r>
              <a:rPr lang="en-US" sz="4800" dirty="0">
                <a:latin typeface="Tahoma" charset="0"/>
                <a:ea typeface="Tahoma" charset="0"/>
                <a:cs typeface="Tahoma" charset="0"/>
              </a:rPr>
              <a:t>- SAMHSA</a:t>
            </a:r>
          </a:p>
        </p:txBody>
      </p:sp>
      <p:sp>
        <p:nvSpPr>
          <p:cNvPr id="4" name="Title 4">
            <a:extLst>
              <a:ext uri="{FF2B5EF4-FFF2-40B4-BE49-F238E27FC236}">
                <a16:creationId xmlns:a16="http://schemas.microsoft.com/office/drawing/2014/main" id="{4868F17E-DDBC-8153-1BCF-D48C5FDC7194}"/>
              </a:ext>
            </a:extLst>
          </p:cNvPr>
          <p:cNvSpPr>
            <a:spLocks noGrp="1"/>
          </p:cNvSpPr>
          <p:nvPr>
            <p:ph type="title"/>
          </p:nvPr>
        </p:nvSpPr>
        <p:spPr>
          <a:xfrm>
            <a:off x="838200" y="365125"/>
            <a:ext cx="10515600"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A Trauma-Informed Approach is the Key</a:t>
            </a:r>
          </a:p>
        </p:txBody>
      </p:sp>
    </p:spTree>
    <p:extLst>
      <p:ext uri="{BB962C8B-B14F-4D97-AF65-F5344CB8AC3E}">
        <p14:creationId xmlns:p14="http://schemas.microsoft.com/office/powerpoint/2010/main" val="138273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Will I be safe with you?</a:t>
            </a:r>
          </a:p>
          <a:p>
            <a:r>
              <a:rPr lang="en-US" dirty="0">
                <a:latin typeface="Tahoma" panose="020B0604030504040204" pitchFamily="34" charset="0"/>
                <a:ea typeface="Tahoma" panose="020B0604030504040204" pitchFamily="34" charset="0"/>
                <a:cs typeface="Tahoma" panose="020B0604030504040204" pitchFamily="34" charset="0"/>
              </a:rPr>
              <a:t>Can I believe in you tell me the truth and be honest?</a:t>
            </a:r>
          </a:p>
          <a:p>
            <a:r>
              <a:rPr lang="en-US" dirty="0">
                <a:latin typeface="Tahoma" panose="020B0604030504040204" pitchFamily="34" charset="0"/>
                <a:ea typeface="Tahoma" panose="020B0604030504040204" pitchFamily="34" charset="0"/>
                <a:cs typeface="Tahoma" panose="020B0604030504040204" pitchFamily="34" charset="0"/>
              </a:rPr>
              <a:t>Will you tell me what to do, or will you work with me?</a:t>
            </a:r>
          </a:p>
        </p:txBody>
      </p:sp>
      <p:sp>
        <p:nvSpPr>
          <p:cNvPr id="5" name="Title 4">
            <a:extLst>
              <a:ext uri="{FF2B5EF4-FFF2-40B4-BE49-F238E27FC236}">
                <a16:creationId xmlns:a16="http://schemas.microsoft.com/office/drawing/2014/main" id="{C7898625-A962-5199-3D0C-0CBAFEEE07AD}"/>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Survivors Need to Know</a:t>
            </a:r>
          </a:p>
        </p:txBody>
      </p:sp>
    </p:spTree>
    <p:extLst>
      <p:ext uri="{BB962C8B-B14F-4D97-AF65-F5344CB8AC3E}">
        <p14:creationId xmlns:p14="http://schemas.microsoft.com/office/powerpoint/2010/main" val="141891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DA79-3C14-41A0-A0F2-6824C794E7B7}"/>
              </a:ext>
            </a:extLst>
          </p:cNvPr>
          <p:cNvSpPr>
            <a:spLocks noGrp="1"/>
          </p:cNvSpPr>
          <p:nvPr>
            <p:ph type="title"/>
          </p:nvPr>
        </p:nvSpPr>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How to Respond to Disclosures - 1</a:t>
            </a:r>
          </a:p>
        </p:txBody>
      </p:sp>
      <p:sp>
        <p:nvSpPr>
          <p:cNvPr id="3" name="Content Placeholder 2">
            <a:extLst>
              <a:ext uri="{FF2B5EF4-FFF2-40B4-BE49-F238E27FC236}">
                <a16:creationId xmlns:a16="http://schemas.microsoft.com/office/drawing/2014/main" id="{647B605C-2B52-42D0-9339-F2B91032F8BE}"/>
              </a:ext>
            </a:extLst>
          </p:cNvPr>
          <p:cNvSpPr>
            <a:spLocks noGrp="1"/>
          </p:cNvSpPr>
          <p:nvPr>
            <p:ph sz="half" idx="1"/>
          </p:nvPr>
        </p:nvSpPr>
        <p:spPr/>
        <p:txBody>
          <a:bodyPr>
            <a:normAutofit/>
          </a:body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DO</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Provide privacy</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Listen without interrupting</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Explain options</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Support choices</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Ensure safety</a:t>
            </a:r>
          </a:p>
        </p:txBody>
      </p:sp>
      <p:sp>
        <p:nvSpPr>
          <p:cNvPr id="5" name="Content Placeholder 2">
            <a:extLst>
              <a:ext uri="{FF2B5EF4-FFF2-40B4-BE49-F238E27FC236}">
                <a16:creationId xmlns:a16="http://schemas.microsoft.com/office/drawing/2014/main" id="{E7640605-ED49-30AC-688F-2302453BA48B}"/>
              </a:ext>
            </a:extLst>
          </p:cNvPr>
          <p:cNvSpPr txBox="1">
            <a:spLocks noGrp="1"/>
          </p:cNvSpPr>
          <p:nvPr>
            <p:ph sz="half" idx="2"/>
          </p:nvPr>
        </p:nvSpPr>
        <p:spPr>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Don’t</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Doubt</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Blame</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Judge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Punish</a:t>
            </a:r>
          </a:p>
          <a:p>
            <a:pPr marL="0" indent="0">
              <a:buNone/>
            </a:pPr>
            <a:endParaRPr lang="en-US" sz="2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0932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D99EB2-BA5F-434F-AB1F-606E8EBAD2DC}"/>
              </a:ext>
            </a:extLst>
          </p:cNvPr>
          <p:cNvSpPr>
            <a:spLocks noGrp="1"/>
          </p:cNvSpPr>
          <p:nvPr>
            <p:ph idx="1"/>
          </p:nvPr>
        </p:nvSpPr>
        <p:spPr/>
        <p:txBody>
          <a:bodyPr>
            <a:noAutofit/>
          </a:body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Say: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I’m sorry this happened to you.  Thank you for telling me.                        I believe you.    </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Support: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How can I help you?  What do you need right now?</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id="{EE423FA6-CBE2-754D-9A70-71C6BCECEA67}"/>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How to Respond to Disclosures - 2</a:t>
            </a:r>
            <a:endParaRPr lang="en-US" dirty="0"/>
          </a:p>
        </p:txBody>
      </p:sp>
    </p:spTree>
    <p:extLst>
      <p:ext uri="{BB962C8B-B14F-4D97-AF65-F5344CB8AC3E}">
        <p14:creationId xmlns:p14="http://schemas.microsoft.com/office/powerpoint/2010/main" val="238283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8C0A-4DBC-93FD-C781-17AB2B4BF2C2}"/>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Mandatory Reporting</a:t>
            </a:r>
          </a:p>
        </p:txBody>
      </p:sp>
      <p:sp>
        <p:nvSpPr>
          <p:cNvPr id="4" name="Content Placeholder 3">
            <a:extLst>
              <a:ext uri="{FF2B5EF4-FFF2-40B4-BE49-F238E27FC236}">
                <a16:creationId xmlns:a16="http://schemas.microsoft.com/office/drawing/2014/main" id="{E55D29A6-2B4D-B567-1FBE-A0B2B22CB5F8}"/>
              </a:ext>
            </a:extLst>
          </p:cNvPr>
          <p:cNvSpPr>
            <a:spLocks noGrp="1"/>
          </p:cNvSpPr>
          <p:nvPr>
            <p:ph sz="half" idx="1"/>
          </p:nvPr>
        </p:nvSpPr>
        <p:spPr/>
        <p:txBody>
          <a:bodyPr>
            <a:normAutofit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You may be a mandated reporter who is required to report.</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There may be a mandated reporter who is required to report.</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BFB2EB83-EC49-6394-BE92-820F3D2E1D94}"/>
              </a:ext>
            </a:extLst>
          </p:cNvPr>
          <p:cNvSpPr>
            <a:spLocks noGrp="1"/>
          </p:cNvSpPr>
          <p:nvPr>
            <p:ph sz="half" idx="2"/>
          </p:nvPr>
        </p:nvSpPr>
        <p:spPr/>
        <p:txBody>
          <a:bodyPr>
            <a:normAutofit lnSpcReduction="10000"/>
          </a:bodyPr>
          <a:lstStyle/>
          <a:p>
            <a:r>
              <a:rPr lang="en-US" sz="2800" dirty="0">
                <a:latin typeface="Tahoma" panose="020B0604030504040204" pitchFamily="34" charset="0"/>
                <a:ea typeface="Tahoma" panose="020B0604030504040204" pitchFamily="34" charset="0"/>
                <a:cs typeface="Tahoma" panose="020B0604030504040204" pitchFamily="34" charset="0"/>
              </a:rPr>
              <a:t>OIG – Office of Inspector General</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APS – Adult Protective Services</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IDPH – Illinois Department of Public Health</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Criminal Justice System</a:t>
            </a:r>
          </a:p>
          <a:p>
            <a:endParaRPr lang="en-US" dirty="0"/>
          </a:p>
        </p:txBody>
      </p:sp>
    </p:spTree>
    <p:extLst>
      <p:ext uri="{BB962C8B-B14F-4D97-AF65-F5344CB8AC3E}">
        <p14:creationId xmlns:p14="http://schemas.microsoft.com/office/powerpoint/2010/main" val="65957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A9716-134D-2BA3-E5C6-95147F467E74}"/>
              </a:ext>
            </a:extLst>
          </p:cNvPr>
          <p:cNvSpPr>
            <a:spLocks noGrp="1"/>
          </p:cNvSpPr>
          <p:nvPr>
            <p:ph idx="1"/>
          </p:nvPr>
        </p:nvSpPr>
        <p:spPr>
          <a:xfrm>
            <a:off x="838200" y="1780674"/>
            <a:ext cx="10515600" cy="4896852"/>
          </a:xfrm>
        </p:spPr>
        <p:txBody>
          <a:bodyPr>
            <a:normAutofit/>
          </a:bodyPr>
          <a:lstStyle/>
          <a:p>
            <a:pPr marL="0" indent="0">
              <a:lnSpc>
                <a:spcPct val="110000"/>
              </a:lnSpc>
              <a:buNone/>
            </a:pPr>
            <a:r>
              <a:rPr lang="en-US" sz="3200" dirty="0">
                <a:latin typeface="Tahoma" panose="020B0604030504040204" pitchFamily="34" charset="0"/>
                <a:ea typeface="Tahoma" panose="020B0604030504040204" pitchFamily="34" charset="0"/>
                <a:cs typeface="Tahoma" panose="020B0604030504040204" pitchFamily="34" charset="0"/>
              </a:rPr>
              <a:t>Illinois Domestic Violence Programs</a:t>
            </a:r>
          </a:p>
          <a:p>
            <a:pPr lvl="1">
              <a:lnSpc>
                <a:spcPct val="110000"/>
              </a:lnSpc>
            </a:pPr>
            <a:r>
              <a:rPr lang="en-US" sz="2800" dirty="0">
                <a:latin typeface="Tahoma" panose="020B0604030504040204" pitchFamily="34" charset="0"/>
                <a:ea typeface="Tahoma" panose="020B0604030504040204" pitchFamily="34" charset="0"/>
                <a:cs typeface="Tahoma" panose="020B0604030504040204" pitchFamily="34" charset="0"/>
              </a:rPr>
              <a:t>Advocates</a:t>
            </a:r>
          </a:p>
          <a:p>
            <a:pPr lvl="1">
              <a:lnSpc>
                <a:spcPct val="110000"/>
              </a:lnSpc>
            </a:pPr>
            <a:r>
              <a:rPr lang="en-US" sz="2800" dirty="0">
                <a:latin typeface="Tahoma" panose="020B0604030504040204" pitchFamily="34" charset="0"/>
                <a:ea typeface="Tahoma" panose="020B0604030504040204" pitchFamily="34" charset="0"/>
                <a:cs typeface="Tahoma" panose="020B0604030504040204" pitchFamily="34" charset="0"/>
              </a:rPr>
              <a:t>Counseling</a:t>
            </a:r>
          </a:p>
          <a:p>
            <a:pPr lvl="1">
              <a:lnSpc>
                <a:spcPct val="110000"/>
              </a:lnSpc>
            </a:pPr>
            <a:r>
              <a:rPr lang="en-US" sz="2800" dirty="0">
                <a:latin typeface="Tahoma" panose="020B0604030504040204" pitchFamily="34" charset="0"/>
                <a:ea typeface="Tahoma" panose="020B0604030504040204" pitchFamily="34" charset="0"/>
                <a:cs typeface="Tahoma" panose="020B0604030504040204" pitchFamily="34" charset="0"/>
              </a:rPr>
              <a:t>Shelter services</a:t>
            </a:r>
          </a:p>
          <a:p>
            <a:pPr marL="0" indent="0">
              <a:lnSpc>
                <a:spcPct val="110000"/>
              </a:lnSpc>
              <a:buNone/>
            </a:pPr>
            <a:r>
              <a:rPr lang="en-US" sz="3200" dirty="0">
                <a:latin typeface="Tahoma" panose="020B0604030504040204" pitchFamily="34" charset="0"/>
                <a:ea typeface="Tahoma" panose="020B0604030504040204" pitchFamily="34" charset="0"/>
                <a:cs typeface="Tahoma" panose="020B0604030504040204" pitchFamily="34" charset="0"/>
              </a:rPr>
              <a:t>All services are free and confidential</a:t>
            </a:r>
          </a:p>
          <a:p>
            <a:pPr marL="0" indent="0">
              <a:lnSpc>
                <a:spcPct val="110000"/>
              </a:lnSpc>
              <a:buNone/>
            </a:pPr>
            <a:endParaRPr lang="en-US" sz="3200" dirty="0">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None/>
            </a:pPr>
            <a:r>
              <a:rPr lang="en-US" sz="3200" dirty="0">
                <a:latin typeface="Tahoma" panose="020B0604030504040204" pitchFamily="34" charset="0"/>
                <a:ea typeface="Tahoma" panose="020B0604030504040204" pitchFamily="34" charset="0"/>
                <a:cs typeface="Tahoma" panose="020B0604030504040204" pitchFamily="34" charset="0"/>
              </a:rPr>
              <a:t>Illinois Domestic Violence Hotline: 1-877-863-6338  </a:t>
            </a:r>
            <a:r>
              <a:rPr lang="en-US" sz="3200" dirty="0">
                <a:latin typeface="Tahoma" panose="020B0604030504040204" pitchFamily="34" charset="0"/>
                <a:ea typeface="Tahoma" panose="020B0604030504040204" pitchFamily="34" charset="0"/>
                <a:cs typeface="Tahoma" panose="020B0604030504040204" pitchFamily="34" charset="0"/>
                <a:hlinkClick r:id="rId3"/>
              </a:rPr>
              <a:t>https://www.ilcadv.org/</a:t>
            </a:r>
            <a:r>
              <a:rPr lang="en-US" sz="3200"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id="{08838551-A145-20CC-E4E1-6ECB4FA523A4}"/>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Victim Services Response</a:t>
            </a:r>
            <a:endParaRPr lang="en-US" dirty="0"/>
          </a:p>
        </p:txBody>
      </p:sp>
    </p:spTree>
    <p:extLst>
      <p:ext uri="{BB962C8B-B14F-4D97-AF65-F5344CB8AC3E}">
        <p14:creationId xmlns:p14="http://schemas.microsoft.com/office/powerpoint/2010/main" val="3261662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1952C-6700-4ABF-B382-880B4F3289E7}"/>
              </a:ext>
            </a:extLst>
          </p:cNvPr>
          <p:cNvSpPr>
            <a:spLocks noGrp="1"/>
          </p:cNvSpPr>
          <p:nvPr>
            <p:ph idx="1"/>
          </p:nvPr>
        </p:nvSpPr>
        <p:spPr>
          <a:xfrm>
            <a:off x="529389" y="1797248"/>
            <a:ext cx="11285622" cy="3263504"/>
          </a:xfrm>
        </p:spPr>
        <p:txBody>
          <a:bodyPr>
            <a:noAutofit/>
          </a:bodyPr>
          <a:lstStyle/>
          <a:p>
            <a:pPr marL="0" indent="0" algn="ctr">
              <a:lnSpc>
                <a:spcPct val="100000"/>
              </a:lnSpc>
              <a:buNone/>
            </a:pPr>
            <a:r>
              <a:rPr lang="en-US" b="1" dirty="0">
                <a:latin typeface="Tahoma" panose="020B0604030504040204" pitchFamily="34" charset="0"/>
                <a:ea typeface="Tahoma" panose="020B0604030504040204" pitchFamily="34" charset="0"/>
                <a:cs typeface="Tahoma" panose="020B0604030504040204" pitchFamily="34" charset="0"/>
              </a:rPr>
              <a:t>“People need to take time and listen, to be there.                                  It is not something that just takes a few minutes                              but rather you need a long time to talk about it.                              People should listen and let you talk                                                          and not interrupt or stop you or ask a lot of questions.”</a:t>
            </a:r>
          </a:p>
          <a:p>
            <a:pPr marL="0" indent="0">
              <a:lnSpc>
                <a:spcPct val="100000"/>
              </a:lnSpc>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 self-advocate victim of domestic violence</a:t>
            </a:r>
          </a:p>
        </p:txBody>
      </p:sp>
    </p:spTree>
    <p:extLst>
      <p:ext uri="{BB962C8B-B14F-4D97-AF65-F5344CB8AC3E}">
        <p14:creationId xmlns:p14="http://schemas.microsoft.com/office/powerpoint/2010/main" val="1683873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F69D29-B706-4FF0-8C58-DE01FC5FE762}"/>
              </a:ext>
            </a:extLst>
          </p:cNvPr>
          <p:cNvSpPr>
            <a:spLocks noGrp="1"/>
          </p:cNvSpPr>
          <p:nvPr>
            <p:ph idx="1"/>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People are resilient and can recover even severe trauma with supports. </a:t>
            </a:r>
          </a:p>
          <a:p>
            <a:r>
              <a:rPr lang="en-US" dirty="0">
                <a:latin typeface="Tahoma" panose="020B0604030504040204" pitchFamily="34" charset="0"/>
                <a:ea typeface="Tahoma" panose="020B0604030504040204" pitchFamily="34" charset="0"/>
                <a:cs typeface="Tahoma" panose="020B0604030504040204" pitchFamily="34" charset="0"/>
              </a:rPr>
              <a:t>The survivor is the expert on how they feel. </a:t>
            </a:r>
          </a:p>
          <a:p>
            <a:r>
              <a:rPr lang="en-US" dirty="0">
                <a:latin typeface="Tahoma" panose="020B0604030504040204" pitchFamily="34" charset="0"/>
                <a:ea typeface="Tahoma" panose="020B0604030504040204" pitchFamily="34" charset="0"/>
                <a:cs typeface="Tahoma" panose="020B0604030504040204" pitchFamily="34" charset="0"/>
              </a:rPr>
              <a:t>It is hard to give up a behavior that kept them safe in the past. </a:t>
            </a:r>
          </a:p>
          <a:p>
            <a:r>
              <a:rPr lang="en-US" dirty="0">
                <a:latin typeface="Tahoma" panose="020B0604030504040204" pitchFamily="34" charset="0"/>
                <a:ea typeface="Tahoma" panose="020B0604030504040204" pitchFamily="34" charset="0"/>
                <a:cs typeface="Tahoma" panose="020B0604030504040204" pitchFamily="34" charset="0"/>
              </a:rPr>
              <a:t>Ask the person what you can do to make them feel more comfortable and how you can best work with them. Get to know the person. </a:t>
            </a:r>
          </a:p>
          <a:p>
            <a:r>
              <a:rPr lang="en-US" dirty="0">
                <a:latin typeface="Tahoma" panose="020B0604030504040204" pitchFamily="34" charset="0"/>
                <a:ea typeface="Tahoma" panose="020B0604030504040204" pitchFamily="34" charset="0"/>
                <a:cs typeface="Tahoma" panose="020B0604030504040204" pitchFamily="34" charset="0"/>
              </a:rPr>
              <a:t>To heal the person needs: safety, empowerment and connections with others </a:t>
            </a:r>
          </a:p>
        </p:txBody>
      </p:sp>
      <p:sp>
        <p:nvSpPr>
          <p:cNvPr id="5" name="Title 4">
            <a:extLst>
              <a:ext uri="{FF2B5EF4-FFF2-40B4-BE49-F238E27FC236}">
                <a16:creationId xmlns:a16="http://schemas.microsoft.com/office/drawing/2014/main" id="{32D038BF-6026-AC85-96A7-605C0BD30AE7}"/>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Healing is Possible</a:t>
            </a:r>
            <a:endParaRPr lang="en-US" dirty="0"/>
          </a:p>
        </p:txBody>
      </p:sp>
    </p:spTree>
    <p:extLst>
      <p:ext uri="{BB962C8B-B14F-4D97-AF65-F5344CB8AC3E}">
        <p14:creationId xmlns:p14="http://schemas.microsoft.com/office/powerpoint/2010/main" val="284797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643EB-2AEE-4F87-9D8C-A421B945EE37}"/>
              </a:ext>
            </a:extLst>
          </p:cNvPr>
          <p:cNvSpPr>
            <a:spLocks noGrp="1"/>
          </p:cNvSpPr>
          <p:nvPr>
            <p:ph idx="1"/>
          </p:nvPr>
        </p:nvSpPr>
        <p:spPr>
          <a:xfrm>
            <a:off x="429126" y="2290428"/>
            <a:ext cx="11061032" cy="2277143"/>
          </a:xfrm>
        </p:spPr>
        <p:txBody>
          <a:bodyPr>
            <a:normAutofit/>
          </a:bodyPr>
          <a:lstStyle/>
          <a:p>
            <a:pPr marL="0" indent="0" algn="ctr">
              <a:buNone/>
            </a:pPr>
            <a:r>
              <a:rPr lang="en-US" b="1" dirty="0">
                <a:latin typeface="Tahoma" panose="020B0604030504040204" pitchFamily="34" charset="0"/>
                <a:ea typeface="Tahoma" panose="020B0604030504040204" pitchFamily="34" charset="0"/>
                <a:cs typeface="Tahoma" panose="020B0604030504040204" pitchFamily="34" charset="0"/>
              </a:rPr>
              <a:t>“No intervention that takes power away from the survivor                    can possibly foster his or her recovery.”</a:t>
            </a:r>
          </a:p>
          <a:p>
            <a:pPr marL="0" indent="0">
              <a:buNone/>
            </a:pPr>
            <a:endParaRPr lang="en-US" b="1" dirty="0"/>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 Judith Lewis Herman</a:t>
            </a:r>
          </a:p>
        </p:txBody>
      </p:sp>
    </p:spTree>
    <p:extLst>
      <p:ext uri="{BB962C8B-B14F-4D97-AF65-F5344CB8AC3E}">
        <p14:creationId xmlns:p14="http://schemas.microsoft.com/office/powerpoint/2010/main" val="297671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2F54-C646-104E-993C-5DED51DE7059}"/>
              </a:ext>
            </a:extLst>
          </p:cNvPr>
          <p:cNvSpPr>
            <a:spLocks noGrp="1"/>
          </p:cNvSpPr>
          <p:nvPr>
            <p:ph type="title"/>
          </p:nvPr>
        </p:nvSpPr>
        <p:spPr>
          <a:xfrm>
            <a:off x="567159" y="431807"/>
            <a:ext cx="11250593" cy="1782501"/>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Do you think domestic violence against people with disabilities and Deaf people is a problem?</a:t>
            </a:r>
          </a:p>
        </p:txBody>
      </p:sp>
      <p:pic>
        <p:nvPicPr>
          <p:cNvPr id="7" name="Picture 6" descr="Image shows a person sitting in a wheelchair with a speech bubble overhead. The speech bubble contains a question mark." title="Asking a question">
            <a:extLst>
              <a:ext uri="{FF2B5EF4-FFF2-40B4-BE49-F238E27FC236}">
                <a16:creationId xmlns:a16="http://schemas.microsoft.com/office/drawing/2014/main" id="{9CE8B523-22C1-4D43-A965-10CFA4B84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297" y="2330245"/>
            <a:ext cx="3943365" cy="3421626"/>
          </a:xfrm>
          <a:prstGeom prst="rect">
            <a:avLst/>
          </a:prstGeom>
        </p:spPr>
      </p:pic>
      <p:sp>
        <p:nvSpPr>
          <p:cNvPr id="3" name="Content Placeholder 2">
            <a:extLst>
              <a:ext uri="{FF2B5EF4-FFF2-40B4-BE49-F238E27FC236}">
                <a16:creationId xmlns:a16="http://schemas.microsoft.com/office/drawing/2014/main" id="{C2B83086-7F3F-B04F-A866-B218E81700A1}"/>
              </a:ext>
            </a:extLst>
          </p:cNvPr>
          <p:cNvSpPr>
            <a:spLocks noGrp="1"/>
          </p:cNvSpPr>
          <p:nvPr>
            <p:ph idx="1"/>
          </p:nvPr>
        </p:nvSpPr>
        <p:spPr>
          <a:xfrm>
            <a:off x="934655" y="2488556"/>
            <a:ext cx="10515600" cy="3688406"/>
          </a:xfrm>
        </p:spPr>
        <p:txBody>
          <a:bodyPr>
            <a:normAutofit lnSpcReduction="1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Write your answer in the chat box:</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a:spcAft>
                <a:spcPts val="1800"/>
              </a:spcAft>
              <a:buFont typeface="Wingdings"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Yes,</a:t>
            </a:r>
            <a:r>
              <a:rPr lang="en-US" dirty="0">
                <a:latin typeface="Tahoma" panose="020B0604030504040204" pitchFamily="34" charset="0"/>
                <a:ea typeface="Tahoma" panose="020B0604030504040204" pitchFamily="34" charset="0"/>
                <a:cs typeface="Tahoma" panose="020B0604030504040204" pitchFamily="34" charset="0"/>
              </a:rPr>
              <a:t> a BIG problem</a:t>
            </a:r>
          </a:p>
          <a:p>
            <a:pPr>
              <a:spcAft>
                <a:spcPts val="1800"/>
              </a:spcAft>
              <a:buFont typeface="Wingdings"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Not Really, </a:t>
            </a:r>
            <a:r>
              <a:rPr lang="en-US" dirty="0">
                <a:latin typeface="Tahoma" panose="020B0604030504040204" pitchFamily="34" charset="0"/>
                <a:ea typeface="Tahoma" panose="020B0604030504040204" pitchFamily="34" charset="0"/>
                <a:cs typeface="Tahoma" panose="020B0604030504040204" pitchFamily="34" charset="0"/>
              </a:rPr>
              <a:t>RARELY occurs</a:t>
            </a:r>
          </a:p>
          <a:p>
            <a:pPr>
              <a:spcAft>
                <a:spcPts val="1800"/>
              </a:spcAft>
              <a:buFont typeface="Wingdings" pitchFamily="2" charset="2"/>
              <a:buChar char="q"/>
            </a:pPr>
            <a:r>
              <a:rPr lang="en-US" b="1" dirty="0">
                <a:latin typeface="Tahoma" panose="020B0604030504040204" pitchFamily="34" charset="0"/>
                <a:ea typeface="Tahoma" panose="020B0604030504040204" pitchFamily="34" charset="0"/>
                <a:cs typeface="Tahoma" panose="020B0604030504040204" pitchFamily="34" charset="0"/>
              </a:rPr>
              <a:t> No,</a:t>
            </a:r>
            <a:r>
              <a:rPr lang="en-US" dirty="0">
                <a:latin typeface="Tahoma" panose="020B0604030504040204" pitchFamily="34" charset="0"/>
                <a:ea typeface="Tahoma" panose="020B0604030504040204" pitchFamily="34" charset="0"/>
                <a:cs typeface="Tahoma" panose="020B0604030504040204" pitchFamily="34" charset="0"/>
              </a:rPr>
              <a:t> NOT a problem</a:t>
            </a:r>
          </a:p>
          <a:p>
            <a:pPr>
              <a:spcAft>
                <a:spcPts val="1800"/>
              </a:spcAft>
              <a:buFont typeface="Wingdings"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Not sure</a:t>
            </a:r>
          </a:p>
        </p:txBody>
      </p:sp>
    </p:spTree>
    <p:extLst>
      <p:ext uri="{BB962C8B-B14F-4D97-AF65-F5344CB8AC3E}">
        <p14:creationId xmlns:p14="http://schemas.microsoft.com/office/powerpoint/2010/main" val="230324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36EA425-8A1E-4B60-8E9A-F9C51F33FB1F}"/>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Tahoma" panose="020B0604030504040204" pitchFamily="34" charset="0"/>
                <a:ea typeface="Tahoma" panose="020B0604030504040204" pitchFamily="34" charset="0"/>
                <a:cs typeface="Tahoma" panose="020B0604030504040204" pitchFamily="34" charset="0"/>
              </a:rPr>
              <a:t>Envision Illinois</a:t>
            </a:r>
            <a:endParaRPr lang="en-US" sz="6600" kern="1200" dirty="0">
              <a:solidFill>
                <a:schemeClr val="tx1"/>
              </a:solidFill>
              <a:latin typeface="+mj-lt"/>
              <a:ea typeface="+mj-ea"/>
              <a:cs typeface="+mj-cs"/>
            </a:endParaRPr>
          </a:p>
        </p:txBody>
      </p:sp>
      <p:sp>
        <p:nvSpPr>
          <p:cNvPr id="8" name="Text Placeholder 7">
            <a:extLst>
              <a:ext uri="{FF2B5EF4-FFF2-40B4-BE49-F238E27FC236}">
                <a16:creationId xmlns:a16="http://schemas.microsoft.com/office/drawing/2014/main" id="{A1D05866-CFE1-8009-6558-B2EFDCA6ECA4}"/>
              </a:ext>
            </a:extLst>
          </p:cNvPr>
          <p:cNvSpPr>
            <a:spLocks noGrp="1"/>
          </p:cNvSpPr>
          <p:nvPr>
            <p:ph type="body" idx="1"/>
          </p:nvPr>
        </p:nvSpPr>
        <p:spPr>
          <a:xfrm>
            <a:off x="838199" y="4983276"/>
            <a:ext cx="10512552" cy="1126680"/>
          </a:xfrm>
        </p:spPr>
        <p:txBody>
          <a:bodyPr vert="horz" lIns="91440" tIns="45720" rIns="91440" bIns="45720" rtlCol="0">
            <a:normAutofit/>
          </a:bodyPr>
          <a:lstStyle/>
          <a:p>
            <a:pPr algn="ctr"/>
            <a:r>
              <a:rPr lang="en-US" sz="3200" kern="1200" dirty="0">
                <a:solidFill>
                  <a:schemeClr val="tx1"/>
                </a:solidFill>
                <a:latin typeface="Tahoma" panose="020B0604030504040204" pitchFamily="34" charset="0"/>
                <a:ea typeface="Tahoma" panose="020B0604030504040204" pitchFamily="34" charset="0"/>
                <a:cs typeface="Tahoma" panose="020B0604030504040204" pitchFamily="34" charset="0"/>
              </a:rPr>
              <a:t>Bringing Disability Services and Domestic Violence Programs Together</a:t>
            </a:r>
          </a:p>
        </p:txBody>
      </p:sp>
      <p:sp>
        <p:nvSpPr>
          <p:cNvPr id="1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28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Down 7" descr=" An Arrow pointing up, text across it says Increase Served">
            <a:extLst>
              <a:ext uri="{FF2B5EF4-FFF2-40B4-BE49-F238E27FC236}">
                <a16:creationId xmlns:a16="http://schemas.microsoft.com/office/drawing/2014/main" id="{040E9AEC-ADE1-46B2-8416-951A21F12116}"/>
              </a:ext>
            </a:extLst>
          </p:cNvPr>
          <p:cNvSpPr/>
          <p:nvPr/>
        </p:nvSpPr>
        <p:spPr>
          <a:xfrm rot="10800000">
            <a:off x="7552441" y="2866342"/>
            <a:ext cx="1544157" cy="1785105"/>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descr="Arrow pointing down&#10;&#10;An arrow is pointing down; text across it says &quot;Reduce Prevalence&quot;">
            <a:extLst>
              <a:ext uri="{FF2B5EF4-FFF2-40B4-BE49-F238E27FC236}">
                <a16:creationId xmlns:a16="http://schemas.microsoft.com/office/drawing/2014/main" id="{E19FD903-B2EC-4188-AAE3-F3187BB0069E}"/>
              </a:ext>
            </a:extLst>
          </p:cNvPr>
          <p:cNvSpPr/>
          <p:nvPr/>
        </p:nvSpPr>
        <p:spPr>
          <a:xfrm rot="10800000">
            <a:off x="2981644" y="2989934"/>
            <a:ext cx="1315309" cy="1661513"/>
          </a:xfrm>
          <a:prstGeom prst="up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A8D05-FF56-4B76-86ED-DFA00BA40008}"/>
              </a:ext>
            </a:extLst>
          </p:cNvPr>
          <p:cNvSpPr>
            <a:spLocks noGrp="1"/>
          </p:cNvSpPr>
          <p:nvPr>
            <p:ph type="title"/>
          </p:nvPr>
        </p:nvSpPr>
        <p:spPr>
          <a:xfrm>
            <a:off x="838200" y="606426"/>
            <a:ext cx="10515600" cy="1325563"/>
          </a:xfrm>
        </p:spPr>
        <p:txBody>
          <a:bodyPr>
            <a:normAutofit/>
          </a:bodyPr>
          <a:lstStyle/>
          <a:p>
            <a:r>
              <a:rPr lang="en-US" sz="5000" b="1" dirty="0">
                <a:latin typeface="Tahoma" panose="020B0604030504040204" pitchFamily="34" charset="0"/>
                <a:ea typeface="Tahoma" panose="020B0604030504040204" pitchFamily="34" charset="0"/>
                <a:cs typeface="Tahoma" panose="020B0604030504040204" pitchFamily="34" charset="0"/>
              </a:rPr>
              <a:t>Our goal is to . . .</a:t>
            </a:r>
          </a:p>
        </p:txBody>
      </p:sp>
      <p:sp>
        <p:nvSpPr>
          <p:cNvPr id="3" name="Text Placeholder 2">
            <a:extLst>
              <a:ext uri="{FF2B5EF4-FFF2-40B4-BE49-F238E27FC236}">
                <a16:creationId xmlns:a16="http://schemas.microsoft.com/office/drawing/2014/main" id="{A8F5B72B-D78E-4015-8442-BB2CCEDCBAB1}"/>
              </a:ext>
            </a:extLst>
          </p:cNvPr>
          <p:cNvSpPr>
            <a:spLocks noGrp="1"/>
          </p:cNvSpPr>
          <p:nvPr>
            <p:ph type="body" idx="1"/>
          </p:nvPr>
        </p:nvSpPr>
        <p:spPr>
          <a:xfrm>
            <a:off x="1568446" y="3444252"/>
            <a:ext cx="4141703" cy="823912"/>
          </a:xfrm>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Reduce Prevalence</a:t>
            </a:r>
          </a:p>
        </p:txBody>
      </p:sp>
      <p:sp>
        <p:nvSpPr>
          <p:cNvPr id="5" name="Text Placeholder 4">
            <a:extLst>
              <a:ext uri="{FF2B5EF4-FFF2-40B4-BE49-F238E27FC236}">
                <a16:creationId xmlns:a16="http://schemas.microsoft.com/office/drawing/2014/main" id="{F87E0621-A06F-45CB-9992-BADDE33E8D34}"/>
              </a:ext>
            </a:extLst>
          </p:cNvPr>
          <p:cNvSpPr>
            <a:spLocks noGrp="1"/>
          </p:cNvSpPr>
          <p:nvPr>
            <p:ph type="body" sz="quarter" idx="3"/>
          </p:nvPr>
        </p:nvSpPr>
        <p:spPr>
          <a:xfrm>
            <a:off x="6331515" y="3444252"/>
            <a:ext cx="3986008" cy="823912"/>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Increase Served</a:t>
            </a:r>
          </a:p>
        </p:txBody>
      </p:sp>
    </p:spTree>
    <p:extLst>
      <p:ext uri="{BB962C8B-B14F-4D97-AF65-F5344CB8AC3E}">
        <p14:creationId xmlns:p14="http://schemas.microsoft.com/office/powerpoint/2010/main" val="4173326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1983F-C599-44CC-BB1C-B852359FDEF0}"/>
              </a:ext>
            </a:extLst>
          </p:cNvPr>
          <p:cNvSpPr>
            <a:spLocks noGrp="1"/>
          </p:cNvSpPr>
          <p:nvPr>
            <p:ph idx="1"/>
          </p:nvPr>
        </p:nvSpPr>
        <p:spPr>
          <a:xfrm>
            <a:off x="838200" y="1814492"/>
            <a:ext cx="11353800" cy="5043508"/>
          </a:xfrm>
        </p:spPr>
        <p:txBody>
          <a:bodyPr>
            <a:noAutofit/>
          </a:bodyPr>
          <a:lstStyle/>
          <a:p>
            <a:pPr marL="0" indent="0">
              <a:lnSpc>
                <a:spcPct val="100000"/>
              </a:lnSpc>
              <a:spcAft>
                <a:spcPts val="1800"/>
              </a:spcAft>
              <a:buNone/>
            </a:pPr>
            <a:r>
              <a:rPr lang="en-US" dirty="0">
                <a:latin typeface="Tahoma" panose="020B0604030504040204" pitchFamily="34" charset="0"/>
                <a:ea typeface="Tahoma" panose="020B0604030504040204" pitchFamily="34" charset="0"/>
                <a:cs typeface="Tahoma" panose="020B0604030504040204" pitchFamily="34" charset="0"/>
              </a:rPr>
              <a:t>Envision Illinois is a statewide collaborative project addressing domestic violence against people with disabilities and Deaf people in order to transform the service system, so survivors can have equal access to healing, safety and justice.</a:t>
            </a:r>
          </a:p>
          <a:p>
            <a:pPr>
              <a:lnSpc>
                <a:spcPct val="100000"/>
              </a:lnSpc>
              <a:spcAft>
                <a:spcPts val="1800"/>
              </a:spcAft>
            </a:pPr>
            <a:r>
              <a:rPr lang="en-US" sz="2400" dirty="0">
                <a:latin typeface="Tahoma" panose="020B0604030504040204" pitchFamily="34" charset="0"/>
                <a:ea typeface="Tahoma" panose="020B0604030504040204" pitchFamily="34" charset="0"/>
                <a:cs typeface="Tahoma" panose="020B0604030504040204" pitchFamily="34" charset="0"/>
              </a:rPr>
              <a:t>Initially funded in 2013 by the Department of Justice, Office on Violence Against Women (</a:t>
            </a:r>
            <a:r>
              <a:rPr lang="en-US" sz="2400" dirty="0" err="1">
                <a:latin typeface="Tahoma" panose="020B0604030504040204" pitchFamily="34" charset="0"/>
                <a:ea typeface="Tahoma" panose="020B0604030504040204" pitchFamily="34" charset="0"/>
                <a:cs typeface="Tahoma" panose="020B0604030504040204" pitchFamily="34" charset="0"/>
              </a:rPr>
              <a:t>OVW</a:t>
            </a:r>
            <a:r>
              <a:rPr lang="en-US" sz="2400" dirty="0">
                <a:latin typeface="Tahoma" panose="020B0604030504040204" pitchFamily="34" charset="0"/>
                <a:ea typeface="Tahoma" panose="020B0604030504040204" pitchFamily="34" charset="0"/>
                <a:cs typeface="Tahoma" panose="020B0604030504040204" pitchFamily="34" charset="0"/>
              </a:rPr>
              <a:t>)</a:t>
            </a:r>
          </a:p>
          <a:p>
            <a:pPr>
              <a:lnSpc>
                <a:spcPct val="100000"/>
              </a:lnSpc>
              <a:spcAft>
                <a:spcPts val="1800"/>
              </a:spcAft>
            </a:pPr>
            <a:r>
              <a:rPr lang="en-US" sz="2400" dirty="0">
                <a:latin typeface="Tahoma" panose="020B0604030504040204" pitchFamily="34" charset="0"/>
                <a:ea typeface="Tahoma" panose="020B0604030504040204" pitchFamily="34" charset="0"/>
                <a:cs typeface="Tahoma" panose="020B0604030504040204" pitchFamily="34" charset="0"/>
              </a:rPr>
              <a:t>Focus Area:  Domestic violence against people with disabilities                                              and Deaf people</a:t>
            </a:r>
          </a:p>
          <a:p>
            <a:pPr>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Focus Area:  Statewide</a:t>
            </a:r>
          </a:p>
          <a:p>
            <a:pPr marL="0" indent="0">
              <a:lnSpc>
                <a:spcPct val="100000"/>
              </a:lnSpc>
              <a:buNone/>
            </a:pPr>
            <a:r>
              <a:rPr lang="en-US" dirty="0"/>
              <a:t> </a:t>
            </a:r>
          </a:p>
        </p:txBody>
      </p:sp>
      <p:pic>
        <p:nvPicPr>
          <p:cNvPr id="5" name="Picture 4" descr="Image shows an outline of the state of Illinois" title="Illino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704" y="4291584"/>
            <a:ext cx="1987296" cy="2566416"/>
          </a:xfrm>
          <a:prstGeom prst="rect">
            <a:avLst/>
          </a:prstGeom>
        </p:spPr>
      </p:pic>
      <p:pic>
        <p:nvPicPr>
          <p:cNvPr id="7" name="Picture 6" descr="Image shows a eight pointed star shape, multi-colored. The words &quot;Envision Illinois&quot; are below the star shape." title="Envision Illinoi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649" y="0"/>
            <a:ext cx="2471351" cy="1814492"/>
          </a:xfrm>
          <a:prstGeom prst="rect">
            <a:avLst/>
          </a:prstGeom>
        </p:spPr>
      </p:pic>
      <p:sp>
        <p:nvSpPr>
          <p:cNvPr id="6" name="Title 5">
            <a:extLst>
              <a:ext uri="{FF2B5EF4-FFF2-40B4-BE49-F238E27FC236}">
                <a16:creationId xmlns:a16="http://schemas.microsoft.com/office/drawing/2014/main" id="{658FB554-EAA2-7E11-9E9C-96492A5BD291}"/>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About Envision Illinois</a:t>
            </a:r>
            <a:endParaRPr lang="en-US" dirty="0"/>
          </a:p>
        </p:txBody>
      </p:sp>
    </p:spTree>
    <p:extLst>
      <p:ext uri="{BB962C8B-B14F-4D97-AF65-F5344CB8AC3E}">
        <p14:creationId xmlns:p14="http://schemas.microsoft.com/office/powerpoint/2010/main" val="354149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1983F-C599-44CC-BB1C-B852359FDEF0}"/>
              </a:ext>
            </a:extLst>
          </p:cNvPr>
          <p:cNvSpPr>
            <a:spLocks noGrp="1"/>
          </p:cNvSpPr>
          <p:nvPr>
            <p:ph sz="half" idx="1"/>
          </p:nvPr>
        </p:nvSpPr>
        <p:spPr>
          <a:xfrm>
            <a:off x="838200" y="1825624"/>
            <a:ext cx="5181600" cy="5032375"/>
          </a:xfrm>
        </p:spPr>
        <p:txBody>
          <a:bodyPr>
            <a:normAutofit fontScale="85000" lnSpcReduction="20000"/>
          </a:bodyPr>
          <a:lstStyle/>
          <a:p>
            <a:pPr>
              <a:lnSpc>
                <a:spcPct val="120000"/>
              </a:lnSpc>
            </a:pPr>
            <a:r>
              <a:rPr lang="en-US" sz="3200" dirty="0">
                <a:latin typeface="Tahoma" panose="020B0604030504040204" pitchFamily="34" charset="0"/>
                <a:ea typeface="Tahoma" panose="020B0604030504040204" pitchFamily="34" charset="0"/>
                <a:cs typeface="Tahoma" panose="020B0604030504040204" pitchFamily="34" charset="0"/>
              </a:rPr>
              <a:t>Illinois Department of Human Services (IDHS)</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3200" dirty="0">
                <a:latin typeface="Tahoma" panose="020B0604030504040204" pitchFamily="34" charset="0"/>
                <a:ea typeface="Tahoma" panose="020B0604030504040204" pitchFamily="34" charset="0"/>
                <a:cs typeface="Tahoma" panose="020B0604030504040204" pitchFamily="34" charset="0"/>
              </a:rPr>
              <a:t>Illinois Department on Aging (</a:t>
            </a:r>
            <a:r>
              <a:rPr lang="en-US" sz="3200" dirty="0" err="1">
                <a:latin typeface="Tahoma" panose="020B0604030504040204" pitchFamily="34" charset="0"/>
                <a:ea typeface="Tahoma" panose="020B0604030504040204" pitchFamily="34" charset="0"/>
                <a:cs typeface="Tahoma" panose="020B0604030504040204" pitchFamily="34" charset="0"/>
              </a:rPr>
              <a:t>IDoA</a:t>
            </a:r>
            <a:r>
              <a:rPr lang="en-US" sz="3200"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3200" dirty="0">
                <a:latin typeface="Tahoma" panose="020B0604030504040204" pitchFamily="34" charset="0"/>
                <a:ea typeface="Tahoma" panose="020B0604030504040204" pitchFamily="34" charset="0"/>
                <a:cs typeface="Tahoma" panose="020B0604030504040204" pitchFamily="34" charset="0"/>
              </a:rPr>
              <a:t>Illinois Coalition Against Domestic Violence (ICADV)</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3200" dirty="0">
                <a:latin typeface="Tahoma" panose="020B0604030504040204" pitchFamily="34" charset="0"/>
                <a:ea typeface="Tahoma" panose="020B0604030504040204" pitchFamily="34" charset="0"/>
                <a:cs typeface="Tahoma" panose="020B0604030504040204" pitchFamily="34" charset="0"/>
              </a:rPr>
              <a:t>Illinois Network of Centers for Independent Living (INCIL)</a:t>
            </a:r>
          </a:p>
        </p:txBody>
      </p:sp>
      <p:sp>
        <p:nvSpPr>
          <p:cNvPr id="4" name="Content Placeholder 3">
            <a:extLst>
              <a:ext uri="{FF2B5EF4-FFF2-40B4-BE49-F238E27FC236}">
                <a16:creationId xmlns:a16="http://schemas.microsoft.com/office/drawing/2014/main" id="{E10483E0-8F62-A299-CAE8-A6159CA6DE02}"/>
              </a:ext>
            </a:extLst>
          </p:cNvPr>
          <p:cNvSpPr>
            <a:spLocks noGrp="1"/>
          </p:cNvSpPr>
          <p:nvPr>
            <p:ph sz="half" idx="2"/>
          </p:nvPr>
        </p:nvSpPr>
        <p:spPr/>
        <p:txBody>
          <a:bodyPr>
            <a:normAutofit fontScale="85000" lnSpcReduction="20000"/>
          </a:bodyPr>
          <a:lstStyle/>
          <a:p>
            <a:pPr>
              <a:lnSpc>
                <a:spcPct val="120000"/>
              </a:lnSpc>
            </a:pPr>
            <a:r>
              <a:rPr lang="en-US" sz="3200" dirty="0">
                <a:latin typeface="Tahoma" panose="020B0604030504040204" pitchFamily="34" charset="0"/>
                <a:ea typeface="Tahoma" panose="020B0604030504040204" pitchFamily="34" charset="0"/>
                <a:cs typeface="Tahoma" panose="020B0604030504040204" pitchFamily="34" charset="0"/>
              </a:rPr>
              <a:t>Illinois Self-Advocacy Alliance (“The Alliance”)</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Blue Tower Solutions, Inc.</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3200" dirty="0">
                <a:latin typeface="Tahoma" panose="020B0604030504040204" pitchFamily="34" charset="0"/>
                <a:ea typeface="Tahoma" panose="020B0604030504040204" pitchFamily="34" charset="0"/>
                <a:cs typeface="Tahoma" panose="020B0604030504040204" pitchFamily="34" charset="0"/>
              </a:rPr>
              <a:t>Illinois Family Violence Coordinating Councils (IFVCC) at the Illinois Criminal Justice Information Authority (ICJIA)</a:t>
            </a:r>
          </a:p>
          <a:p>
            <a:endParaRPr lang="en-US" dirty="0"/>
          </a:p>
        </p:txBody>
      </p:sp>
      <p:sp>
        <p:nvSpPr>
          <p:cNvPr id="6" name="Title 5">
            <a:extLst>
              <a:ext uri="{FF2B5EF4-FFF2-40B4-BE49-F238E27FC236}">
                <a16:creationId xmlns:a16="http://schemas.microsoft.com/office/drawing/2014/main" id="{331F8DF6-2DD2-05A2-D6AC-7757CC2D25F5}"/>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Envision Illinois Partners </a:t>
            </a:r>
            <a:endParaRPr lang="en-US" dirty="0"/>
          </a:p>
        </p:txBody>
      </p:sp>
    </p:spTree>
    <p:extLst>
      <p:ext uri="{BB962C8B-B14F-4D97-AF65-F5344CB8AC3E}">
        <p14:creationId xmlns:p14="http://schemas.microsoft.com/office/powerpoint/2010/main" val="294530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shows the website for the Illinois Coalition Against Domestic Violence. Their logo of an open hand releasing a dove is in the top left corner. The banner at the top includes the phone number for the Illinois Domestic Violence Hotline: (877) 863-6338. The right corner of the banner lists The National Domestic Violence Hotline in English and Spanish: (800) 799-7233 and TTY (800) 787-3224. Below the banner are the words Envision Illinois with the image of an older woman wearing a sweater and sitting in a wheelchair.">
            <a:extLst>
              <a:ext uri="{FF2B5EF4-FFF2-40B4-BE49-F238E27FC236}">
                <a16:creationId xmlns:a16="http://schemas.microsoft.com/office/drawing/2014/main" id="{C66D16DF-72AE-FFBF-59F1-CCB6202928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7332" y="1690688"/>
            <a:ext cx="9407865" cy="4351338"/>
          </a:xfrm>
        </p:spPr>
      </p:pic>
      <p:pic>
        <p:nvPicPr>
          <p:cNvPr id="9" name="Picture 8" descr="Envision Illinois logo&#10;&#10;Image shows a eight pointed star shape, multi-colored. The words &quot;Envision Illinois&quot; are below the star shape.">
            <a:extLst>
              <a:ext uri="{FF2B5EF4-FFF2-40B4-BE49-F238E27FC236}">
                <a16:creationId xmlns:a16="http://schemas.microsoft.com/office/drawing/2014/main" id="{A73988BE-00F9-3845-9173-47C1CA842770}"/>
              </a:ext>
            </a:extLst>
          </p:cNvPr>
          <p:cNvPicPr>
            <a:picLocks noChangeAspect="1"/>
          </p:cNvPicPr>
          <p:nvPr/>
        </p:nvPicPr>
        <p:blipFill rotWithShape="1">
          <a:blip r:embed="rId4">
            <a:extLst>
              <a:ext uri="{28A0092B-C50C-407E-A947-70E740481C1C}">
                <a14:useLocalDpi xmlns:a14="http://schemas.microsoft.com/office/drawing/2010/main" val="0"/>
              </a:ext>
            </a:extLst>
          </a:blip>
          <a:srcRect l="11116" t="5552"/>
          <a:stretch/>
        </p:blipFill>
        <p:spPr>
          <a:xfrm>
            <a:off x="-51590" y="4719063"/>
            <a:ext cx="2657844" cy="2073589"/>
          </a:xfrm>
          <a:prstGeom prst="rect">
            <a:avLst/>
          </a:prstGeom>
        </p:spPr>
      </p:pic>
      <p:sp>
        <p:nvSpPr>
          <p:cNvPr id="4" name="Title 3">
            <a:extLst>
              <a:ext uri="{FF2B5EF4-FFF2-40B4-BE49-F238E27FC236}">
                <a16:creationId xmlns:a16="http://schemas.microsoft.com/office/drawing/2014/main" id="{6F2203CB-3EA5-7A82-AEF3-B0ED619885E9}"/>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Resource Corner</a:t>
            </a:r>
            <a:endParaRPr lang="en-US" dirty="0"/>
          </a:p>
        </p:txBody>
      </p:sp>
    </p:spTree>
    <p:extLst>
      <p:ext uri="{BB962C8B-B14F-4D97-AF65-F5344CB8AC3E}">
        <p14:creationId xmlns:p14="http://schemas.microsoft.com/office/powerpoint/2010/main" val="3075930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12DA77B-219A-CE43-8C90-D03B67EDE255}"/>
              </a:ext>
            </a:extLst>
          </p:cNvPr>
          <p:cNvGraphicFramePr>
            <a:graphicFrameLocks noGrp="1"/>
          </p:cNvGraphicFramePr>
          <p:nvPr>
            <p:extLst>
              <p:ext uri="{D42A27DB-BD31-4B8C-83A1-F6EECF244321}">
                <p14:modId xmlns:p14="http://schemas.microsoft.com/office/powerpoint/2010/main" val="791846026"/>
              </p:ext>
            </p:extLst>
          </p:nvPr>
        </p:nvGraphicFramePr>
        <p:xfrm>
          <a:off x="983672" y="2130828"/>
          <a:ext cx="10224656" cy="3444240"/>
        </p:xfrm>
        <a:graphic>
          <a:graphicData uri="http://schemas.openxmlformats.org/drawingml/2006/table">
            <a:tbl>
              <a:tblPr firstRow="1" bandRow="1">
                <a:tableStyleId>{69CF1AB2-1976-4502-BF36-3FF5EA218861}</a:tableStyleId>
              </a:tblPr>
              <a:tblGrid>
                <a:gridCol w="5112328">
                  <a:extLst>
                    <a:ext uri="{9D8B030D-6E8A-4147-A177-3AD203B41FA5}">
                      <a16:colId xmlns:a16="http://schemas.microsoft.com/office/drawing/2014/main" val="2745621096"/>
                    </a:ext>
                  </a:extLst>
                </a:gridCol>
                <a:gridCol w="5112328">
                  <a:extLst>
                    <a:ext uri="{9D8B030D-6E8A-4147-A177-3AD203B41FA5}">
                      <a16:colId xmlns:a16="http://schemas.microsoft.com/office/drawing/2014/main" val="2131125281"/>
                    </a:ext>
                  </a:extLst>
                </a:gridCol>
              </a:tblGrid>
              <a:tr h="370840">
                <a:tc>
                  <a:txBody>
                    <a:bodyPr/>
                    <a:lstStyle/>
                    <a:p>
                      <a:r>
                        <a:rPr lang="en-US" sz="2800" b="0" dirty="0">
                          <a:latin typeface="Tahoma" panose="020B0604030504040204" pitchFamily="34" charset="0"/>
                          <a:ea typeface="Tahoma" panose="020B0604030504040204" pitchFamily="34" charset="0"/>
                          <a:cs typeface="Tahoma" panose="020B0604030504040204" pitchFamily="34" charset="0"/>
                        </a:rPr>
                        <a:t>Case studies and scenarios</a:t>
                      </a:r>
                    </a:p>
                  </a:txBody>
                  <a:tcPr/>
                </a:tc>
                <a:tc>
                  <a:txBody>
                    <a:bodyPr/>
                    <a:lstStyle/>
                    <a:p>
                      <a:r>
                        <a:rPr lang="en-US" sz="2800" b="0" dirty="0">
                          <a:latin typeface="Tahoma" panose="020B0604030504040204" pitchFamily="34" charset="0"/>
                          <a:ea typeface="Tahoma" panose="020B0604030504040204" pitchFamily="34" charset="0"/>
                          <a:cs typeface="Tahoma" panose="020B0604030504040204" pitchFamily="34" charset="0"/>
                        </a:rPr>
                        <a:t>Fact Sheets and Handouts</a:t>
                      </a:r>
                    </a:p>
                  </a:txBody>
                  <a:tcPr/>
                </a:tc>
                <a:extLst>
                  <a:ext uri="{0D108BD9-81ED-4DB2-BD59-A6C34878D82A}">
                    <a16:rowId xmlns:a16="http://schemas.microsoft.com/office/drawing/2014/main" val="2260008534"/>
                  </a:ext>
                </a:extLst>
              </a:tr>
              <a:tr h="370840">
                <a:tc>
                  <a:txBody>
                    <a:bodyPr/>
                    <a:lstStyle/>
                    <a:p>
                      <a:r>
                        <a:rPr lang="en-US" sz="2800" b="0" dirty="0">
                          <a:latin typeface="Tahoma" panose="020B0604030504040204" pitchFamily="34" charset="0"/>
                          <a:ea typeface="Tahoma" panose="020B0604030504040204" pitchFamily="34" charset="0"/>
                          <a:cs typeface="Tahoma" panose="020B0604030504040204" pitchFamily="34" charset="0"/>
                        </a:rPr>
                        <a:t>Presentation slides &amp; training materials</a:t>
                      </a:r>
                    </a:p>
                  </a:txBody>
                  <a:tcPr/>
                </a:tc>
                <a:tc>
                  <a:txBody>
                    <a:bodyPr/>
                    <a:lstStyle/>
                    <a:p>
                      <a:r>
                        <a:rPr lang="en-US" sz="2800" b="0" dirty="0">
                          <a:latin typeface="Tahoma" panose="020B0604030504040204" pitchFamily="34" charset="0"/>
                          <a:ea typeface="Tahoma" panose="020B0604030504040204" pitchFamily="34" charset="0"/>
                          <a:cs typeface="Tahoma" panose="020B0604030504040204" pitchFamily="34" charset="0"/>
                        </a:rPr>
                        <a:t>Resource reviews and links</a:t>
                      </a:r>
                    </a:p>
                  </a:txBody>
                  <a:tcPr/>
                </a:tc>
                <a:extLst>
                  <a:ext uri="{0D108BD9-81ED-4DB2-BD59-A6C34878D82A}">
                    <a16:rowId xmlns:a16="http://schemas.microsoft.com/office/drawing/2014/main" val="923470120"/>
                  </a:ext>
                </a:extLst>
              </a:tr>
              <a:tr h="370840">
                <a:tc>
                  <a:txBody>
                    <a:bodyPr/>
                    <a:lstStyle/>
                    <a:p>
                      <a:r>
                        <a:rPr lang="en-US" sz="2800" b="0" dirty="0">
                          <a:latin typeface="Tahoma" panose="020B0604030504040204" pitchFamily="34" charset="0"/>
                          <a:ea typeface="Tahoma" panose="020B0604030504040204" pitchFamily="34" charset="0"/>
                          <a:cs typeface="Tahoma" panose="020B0604030504040204" pitchFamily="34" charset="0"/>
                        </a:rPr>
                        <a:t>Role plays, activities &amp; ice breakers</a:t>
                      </a:r>
                    </a:p>
                  </a:txBody>
                  <a:tcPr/>
                </a:tc>
                <a:tc>
                  <a:txBody>
                    <a:bodyPr/>
                    <a:lstStyle/>
                    <a:p>
                      <a:r>
                        <a:rPr lang="en-US" sz="2800" b="0" dirty="0">
                          <a:latin typeface="Tahoma" panose="020B0604030504040204" pitchFamily="34" charset="0"/>
                          <a:ea typeface="Tahoma" panose="020B0604030504040204" pitchFamily="34" charset="0"/>
                          <a:cs typeface="Tahoma" panose="020B0604030504040204" pitchFamily="34" charset="0"/>
                        </a:rPr>
                        <a:t>Sample forms and templates</a:t>
                      </a:r>
                    </a:p>
                  </a:txBody>
                  <a:tcPr/>
                </a:tc>
                <a:extLst>
                  <a:ext uri="{0D108BD9-81ED-4DB2-BD59-A6C34878D82A}">
                    <a16:rowId xmlns:a16="http://schemas.microsoft.com/office/drawing/2014/main" val="2974200731"/>
                  </a:ext>
                </a:extLst>
              </a:tr>
              <a:tr h="370840">
                <a:tc>
                  <a:txBody>
                    <a:bodyPr/>
                    <a:lstStyle/>
                    <a:p>
                      <a:r>
                        <a:rPr lang="en-US" sz="2800" b="0" dirty="0">
                          <a:latin typeface="Tahoma" panose="020B0604030504040204" pitchFamily="34" charset="0"/>
                          <a:ea typeface="Tahoma" panose="020B0604030504040204" pitchFamily="34" charset="0"/>
                          <a:cs typeface="Tahoma" panose="020B0604030504040204" pitchFamily="34" charset="0"/>
                        </a:rPr>
                        <a:t>Sample policies</a:t>
                      </a:r>
                    </a:p>
                  </a:txBody>
                  <a:tcPr/>
                </a:tc>
                <a:tc>
                  <a:txBody>
                    <a:bodyPr/>
                    <a:lstStyle/>
                    <a:p>
                      <a:r>
                        <a:rPr lang="en-US" sz="2800" b="0" dirty="0">
                          <a:latin typeface="Tahoma" panose="020B0604030504040204" pitchFamily="34" charset="0"/>
                          <a:ea typeface="Tahoma" panose="020B0604030504040204" pitchFamily="34" charset="0"/>
                          <a:cs typeface="Tahoma" panose="020B0604030504040204" pitchFamily="34" charset="0"/>
                        </a:rPr>
                        <a:t>Webinars</a:t>
                      </a:r>
                    </a:p>
                  </a:txBody>
                  <a:tcPr/>
                </a:tc>
                <a:extLst>
                  <a:ext uri="{0D108BD9-81ED-4DB2-BD59-A6C34878D82A}">
                    <a16:rowId xmlns:a16="http://schemas.microsoft.com/office/drawing/2014/main" val="3713169656"/>
                  </a:ext>
                </a:extLst>
              </a:tr>
              <a:tr h="370840">
                <a:tc>
                  <a:txBody>
                    <a:bodyPr/>
                    <a:lstStyle/>
                    <a:p>
                      <a:r>
                        <a:rPr lang="en-US" sz="2800" b="0" dirty="0">
                          <a:latin typeface="Tahoma" panose="020B0604030504040204" pitchFamily="34" charset="0"/>
                          <a:ea typeface="Tahoma" panose="020B0604030504040204" pitchFamily="34" charset="0"/>
                          <a:cs typeface="Tahoma" panose="020B0604030504040204" pitchFamily="34" charset="0"/>
                        </a:rPr>
                        <a:t>Mandatory Reporting Toolkit</a:t>
                      </a:r>
                    </a:p>
                  </a:txBody>
                  <a:tcPr/>
                </a:tc>
                <a:tc>
                  <a:txBody>
                    <a:bodyPr/>
                    <a:lstStyle/>
                    <a:p>
                      <a:endParaRPr lang="en-US" sz="28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838065313"/>
                  </a:ext>
                </a:extLst>
              </a:tr>
            </a:tbl>
          </a:graphicData>
        </a:graphic>
      </p:graphicFrame>
      <p:sp>
        <p:nvSpPr>
          <p:cNvPr id="5" name="Title 4">
            <a:extLst>
              <a:ext uri="{FF2B5EF4-FFF2-40B4-BE49-F238E27FC236}">
                <a16:creationId xmlns:a16="http://schemas.microsoft.com/office/drawing/2014/main" id="{554BFDC7-23DE-DD5C-34C9-018591344448}"/>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Search by Type of Resource</a:t>
            </a:r>
            <a:endParaRPr lang="en-US" dirty="0"/>
          </a:p>
        </p:txBody>
      </p:sp>
    </p:spTree>
    <p:extLst>
      <p:ext uri="{BB962C8B-B14F-4D97-AF65-F5344CB8AC3E}">
        <p14:creationId xmlns:p14="http://schemas.microsoft.com/office/powerpoint/2010/main" val="871626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59F89-25A5-E949-A13F-D8E395425C64}"/>
              </a:ext>
            </a:extLst>
          </p:cNvPr>
          <p:cNvSpPr>
            <a:spLocks noGrp="1"/>
          </p:cNvSpPr>
          <p:nvPr>
            <p:ph idx="1"/>
          </p:nvPr>
        </p:nvSpPr>
        <p:spPr>
          <a:xfrm>
            <a:off x="838200" y="2033337"/>
            <a:ext cx="10515600" cy="4143626"/>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Safety Planning</a:t>
            </a: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Link to the Resource Corner</a:t>
            </a:r>
          </a:p>
          <a:p>
            <a:endParaRPr lang="en-US" b="1"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800" dirty="0">
                <a:latin typeface="Tahoma" panose="020B0604030504040204" pitchFamily="34" charset="0"/>
                <a:ea typeface="Tahoma" panose="020B0604030504040204" pitchFamily="34" charset="0"/>
                <a:cs typeface="Tahoma" panose="020B0604030504040204" pitchFamily="34" charset="0"/>
                <a:hlinkClick r:id="rId3"/>
              </a:rPr>
              <a:t>https://www.ilcadv.org/envision-illinois/?type=14</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id="{700A2926-29E1-4F8E-644E-DC535F4ED8BA}"/>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Enter a Topic You Want to Learn About</a:t>
            </a:r>
            <a:endParaRPr lang="en-US" dirty="0"/>
          </a:p>
        </p:txBody>
      </p:sp>
    </p:spTree>
    <p:extLst>
      <p:ext uri="{BB962C8B-B14F-4D97-AF65-F5344CB8AC3E}">
        <p14:creationId xmlns:p14="http://schemas.microsoft.com/office/powerpoint/2010/main" val="2517015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 shows four hands, each holding a piece of a puzzle that joins together" title="Collaboration">
            <a:extLst>
              <a:ext uri="{FF2B5EF4-FFF2-40B4-BE49-F238E27FC236}">
                <a16:creationId xmlns:a16="http://schemas.microsoft.com/office/drawing/2014/main" id="{2773AAE7-9E53-A640-BC16-B825B3AF81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4081" y="2125787"/>
            <a:ext cx="2621804" cy="2738617"/>
          </a:xfrm>
        </p:spPr>
      </p:pic>
      <p:sp>
        <p:nvSpPr>
          <p:cNvPr id="2" name="TextBox 1">
            <a:extLst>
              <a:ext uri="{FF2B5EF4-FFF2-40B4-BE49-F238E27FC236}">
                <a16:creationId xmlns:a16="http://schemas.microsoft.com/office/drawing/2014/main" id="{5C524DCF-345D-394F-9B8C-B935B6F6191F}"/>
              </a:ext>
            </a:extLst>
          </p:cNvPr>
          <p:cNvSpPr txBox="1"/>
          <p:nvPr/>
        </p:nvSpPr>
        <p:spPr>
          <a:xfrm>
            <a:off x="0" y="319571"/>
            <a:ext cx="12192000" cy="1446550"/>
          </a:xfrm>
          <a:prstGeom prst="rect">
            <a:avLst/>
          </a:prstGeom>
          <a:noFill/>
        </p:spPr>
        <p:txBody>
          <a:bodyPr wrap="square" rtlCol="0">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Collaboration is the Path Forward to Safety, Justice and Healing</a:t>
            </a:r>
          </a:p>
        </p:txBody>
      </p:sp>
      <p:sp>
        <p:nvSpPr>
          <p:cNvPr id="5" name="TextBox 4">
            <a:extLst>
              <a:ext uri="{FF2B5EF4-FFF2-40B4-BE49-F238E27FC236}">
                <a16:creationId xmlns:a16="http://schemas.microsoft.com/office/drawing/2014/main" id="{83BC7E1F-1C43-64D2-0B47-037B860A13EF}"/>
              </a:ext>
            </a:extLst>
          </p:cNvPr>
          <p:cNvSpPr txBox="1"/>
          <p:nvPr/>
        </p:nvSpPr>
        <p:spPr>
          <a:xfrm>
            <a:off x="98229" y="5072588"/>
            <a:ext cx="11993508" cy="1384995"/>
          </a:xfrm>
          <a:prstGeom prst="rect">
            <a:avLst/>
          </a:prstGeom>
          <a:noFill/>
        </p:spPr>
        <p:txBody>
          <a:bodyPr wrap="square">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“No one organization offers all the services survivors with disabilities need in the aftermath of violence or possess all the expertise needed to provide those services in a way that is safe and accessible.”</a:t>
            </a:r>
          </a:p>
        </p:txBody>
      </p:sp>
    </p:spTree>
    <p:extLst>
      <p:ext uri="{BB962C8B-B14F-4D97-AF65-F5344CB8AC3E}">
        <p14:creationId xmlns:p14="http://schemas.microsoft.com/office/powerpoint/2010/main" val="2372640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9052-55CD-CF75-2330-3AF8AD69976B}"/>
              </a:ext>
            </a:extLst>
          </p:cNvPr>
          <p:cNvSpPr>
            <a:spLocks noGrp="1"/>
          </p:cNvSpPr>
          <p:nvPr>
            <p:ph type="title"/>
          </p:nvPr>
        </p:nvSpPr>
        <p:spPr>
          <a:xfrm>
            <a:off x="0" y="581693"/>
            <a:ext cx="12192000" cy="132556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Your Support Can Make a Difference</a:t>
            </a:r>
          </a:p>
        </p:txBody>
      </p:sp>
      <p:pic>
        <p:nvPicPr>
          <p:cNvPr id="5" name="Content Placeholder 4" descr="Image shows two extended and open hands in black silhouette. Rising above them is large red heart">
            <a:extLst>
              <a:ext uri="{FF2B5EF4-FFF2-40B4-BE49-F238E27FC236}">
                <a16:creationId xmlns:a16="http://schemas.microsoft.com/office/drawing/2014/main" id="{84E0DA74-AF4D-9D64-7CFC-D0E3D788A4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0313" y="2753482"/>
            <a:ext cx="6011374" cy="2562489"/>
          </a:xfrm>
        </p:spPr>
      </p:pic>
    </p:spTree>
    <p:extLst>
      <p:ext uri="{BB962C8B-B14F-4D97-AF65-F5344CB8AC3E}">
        <p14:creationId xmlns:p14="http://schemas.microsoft.com/office/powerpoint/2010/main" val="3430207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64894"/>
            <a:ext cx="10515600" cy="4860759"/>
          </a:xfrm>
        </p:spPr>
        <p:txBody>
          <a:bodyPr>
            <a:normAutofit lnSpcReduction="1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Jessena Williams, Project Director for Envision Illinois</a:t>
            </a:r>
          </a:p>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Jessena.Williams@Illinois.gov</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Krescene Beck</a:t>
            </a:r>
          </a:p>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krescene@selfadvocacyalliance.org</a:t>
            </a:r>
            <a:r>
              <a:rPr lang="en-US"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Mary Hettel</a:t>
            </a:r>
          </a:p>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mhettel2022@gmail.com</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000" b="1" dirty="0">
                <a:latin typeface="Tahoma" panose="020B0604030504040204" pitchFamily="34" charset="0"/>
                <a:ea typeface="Tahoma" panose="020B0604030504040204" pitchFamily="34" charset="0"/>
                <a:cs typeface="Tahoma" panose="020B0604030504040204" pitchFamily="34" charset="0"/>
              </a:rPr>
              <a:t>Questions? Comments?</a:t>
            </a:r>
          </a:p>
        </p:txBody>
      </p:sp>
      <p:sp>
        <p:nvSpPr>
          <p:cNvPr id="5" name="Title 4">
            <a:extLst>
              <a:ext uri="{FF2B5EF4-FFF2-40B4-BE49-F238E27FC236}">
                <a16:creationId xmlns:a16="http://schemas.microsoft.com/office/drawing/2014/main" id="{75D273AE-78C8-DA03-A3EE-094E05FD446E}"/>
              </a:ext>
            </a:extLst>
          </p:cNvPr>
          <p:cNvSpPr>
            <a:spLocks noGrp="1"/>
          </p:cNvSpPr>
          <p:nvPr>
            <p:ph type="title"/>
          </p:nvPr>
        </p:nvSpPr>
        <p:spPr/>
        <p:txBody>
          <a:bodyPr/>
          <a:lstStyle/>
          <a:p>
            <a:r>
              <a:rPr lang="en-US" b="1" dirty="0">
                <a:latin typeface="Tahoma" pitchFamily="34" charset="0"/>
                <a:ea typeface="Tahoma" pitchFamily="34" charset="0"/>
                <a:cs typeface="Tahoma" pitchFamily="34" charset="0"/>
              </a:rPr>
              <a:t>Contact Information</a:t>
            </a:r>
            <a:endParaRPr lang="en-US" dirty="0"/>
          </a:p>
        </p:txBody>
      </p:sp>
    </p:spTree>
    <p:extLst>
      <p:ext uri="{BB962C8B-B14F-4D97-AF65-F5344CB8AC3E}">
        <p14:creationId xmlns:p14="http://schemas.microsoft.com/office/powerpoint/2010/main" val="376352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FB44D-5E9D-4EFC-5D8B-8107330AE611}"/>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Tahoma" panose="020B0604030504040204" pitchFamily="34" charset="0"/>
                <a:ea typeface="Tahoma" panose="020B0604030504040204" pitchFamily="34" charset="0"/>
                <a:cs typeface="Tahoma" panose="020B0604030504040204" pitchFamily="34" charset="0"/>
              </a:rPr>
              <a:t>Domestic Violence and People with Disabilities</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1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9A94-5F35-B088-03FF-06E89D485FAD}"/>
              </a:ext>
            </a:extLst>
          </p:cNvPr>
          <p:cNvSpPr>
            <a:spLocks noGrp="1"/>
          </p:cNvSpPr>
          <p:nvPr>
            <p:ph type="title"/>
          </p:nvPr>
        </p:nvSpPr>
        <p:spPr>
          <a:xfrm>
            <a:off x="481013" y="3752849"/>
            <a:ext cx="3290887" cy="2452687"/>
          </a:xfrm>
        </p:spPr>
        <p:txBody>
          <a:bodyPr anchor="ctr">
            <a:norm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The Power of a Survivor’s Words</a:t>
            </a:r>
          </a:p>
        </p:txBody>
      </p:sp>
      <p:pic>
        <p:nvPicPr>
          <p:cNvPr id="5" name="Picture 4" descr="Image shows a woman with shoulder length brown hair and a light blue shirt. The woman is speaking. She is in a room with a cabinet behind her, shelving and a table lamp.&#10;&#10;">
            <a:extLst>
              <a:ext uri="{FF2B5EF4-FFF2-40B4-BE49-F238E27FC236}">
                <a16:creationId xmlns:a16="http://schemas.microsoft.com/office/drawing/2014/main" id="{6CD2A151-B3E1-3A21-B4D9-0DD23766805F}"/>
              </a:ext>
            </a:extLst>
          </p:cNvPr>
          <p:cNvPicPr>
            <a:picLocks noChangeAspect="1"/>
          </p:cNvPicPr>
          <p:nvPr/>
        </p:nvPicPr>
        <p:blipFill rotWithShape="1">
          <a:blip r:embed="rId3">
            <a:extLst>
              <a:ext uri="{28A0092B-C50C-407E-A947-70E740481C1C}">
                <a14:useLocalDpi xmlns:a14="http://schemas.microsoft.com/office/drawing/2010/main" val="0"/>
              </a:ext>
            </a:extLst>
          </a:blip>
          <a:srcRect t="11546" b="33617"/>
          <a:stretch/>
        </p:blipFill>
        <p:spPr>
          <a:xfrm>
            <a:off x="20" y="338554"/>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0E6FF3D-8C20-BB58-6E25-328E02A2D6E3}"/>
              </a:ext>
            </a:extLst>
          </p:cNvPr>
          <p:cNvSpPr>
            <a:spLocks noGrp="1"/>
          </p:cNvSpPr>
          <p:nvPr>
            <p:ph idx="1"/>
          </p:nvPr>
        </p:nvSpPr>
        <p:spPr>
          <a:xfrm>
            <a:off x="4047068" y="3752850"/>
            <a:ext cx="7662328" cy="2452687"/>
          </a:xfrm>
        </p:spPr>
        <p:txBody>
          <a:bodyPr anchor="ctr">
            <a:normAutofit/>
          </a:bodyPr>
          <a:lstStyle/>
          <a:p>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Kecia Weller, Peer Support Network</a:t>
            </a:r>
          </a:p>
          <a:p>
            <a:pPr marL="0" indent="0" algn="ctr">
              <a:buNone/>
            </a:pPr>
            <a:r>
              <a:rPr lang="en-US" b="1" dirty="0">
                <a:latin typeface="Tahoma" panose="020B0604030504040204" pitchFamily="34" charset="0"/>
                <a:ea typeface="Tahoma" panose="020B0604030504040204" pitchFamily="34" charset="0"/>
                <a:cs typeface="Tahoma" panose="020B0604030504040204" pitchFamily="34" charset="0"/>
              </a:rPr>
              <a:t>      Kecia #MeToo story</a:t>
            </a:r>
          </a:p>
          <a:p>
            <a:pPr marL="457200" lvl="1"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p>
        </p:txBody>
      </p:sp>
    </p:spTree>
    <p:extLst>
      <p:ext uri="{BB962C8B-B14F-4D97-AF65-F5344CB8AC3E}">
        <p14:creationId xmlns:p14="http://schemas.microsoft.com/office/powerpoint/2010/main" val="1799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0F685B-E45D-38E3-5E3C-E6876FD34FF3}"/>
              </a:ext>
            </a:extLst>
          </p:cNvPr>
          <p:cNvSpPr txBox="1"/>
          <p:nvPr/>
        </p:nvSpPr>
        <p:spPr>
          <a:xfrm>
            <a:off x="3068053" y="3244334"/>
            <a:ext cx="5799221" cy="830997"/>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Captioned video will be inserted here                      for presentation</a:t>
            </a:r>
          </a:p>
        </p:txBody>
      </p:sp>
    </p:spTree>
    <p:extLst>
      <p:ext uri="{BB962C8B-B14F-4D97-AF65-F5344CB8AC3E}">
        <p14:creationId xmlns:p14="http://schemas.microsoft.com/office/powerpoint/2010/main" val="161984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19D6-335C-9743-A07A-7DA08624645E}"/>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What is Domestic Violence?</a:t>
            </a:r>
          </a:p>
        </p:txBody>
      </p:sp>
      <p:pic>
        <p:nvPicPr>
          <p:cNvPr id="5" name="Content Placeholder 4" descr="Domestic violence&#10;&#10;Image shows a roofline. Inside are 6 circles with images in each circle and text labels underneath. Clockwise from the top, the images and text show Child Abuse - an adult with a raised fist and a child kneeling with arms spread. Abuse against people with disabilities - a woman seated in wheelchair with another woman standing over her, pointing at her and yelling. Intimate Partner Violence - a man pointing his fist and holding a woman by her shirt as he lifts her up from her wheelchair. Spousal abuse - a couple, with the woman pointing to her black eye and her other arm in a sling, while the man shrugs his shoulders and bends his arms up. Teen dating violence - a man raises his arm to threaten a woman as she pulls back in fright. Elder abuse - a caregiver holds money in front of a safe, with more money caught in the door, while an elderly man stands with a cane, blocked from the safe by the caregiver.">
            <a:extLst>
              <a:ext uri="{FF2B5EF4-FFF2-40B4-BE49-F238E27FC236}">
                <a16:creationId xmlns:a16="http://schemas.microsoft.com/office/drawing/2014/main" id="{D28B175C-75CB-C84D-BC94-A1A58ECD8A3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96" b="8871"/>
          <a:stretch/>
        </p:blipFill>
        <p:spPr>
          <a:xfrm>
            <a:off x="2276527" y="1293758"/>
            <a:ext cx="8414273" cy="5404221"/>
          </a:xfrm>
        </p:spPr>
      </p:pic>
    </p:spTree>
    <p:extLst>
      <p:ext uri="{BB962C8B-B14F-4D97-AF65-F5344CB8AC3E}">
        <p14:creationId xmlns:p14="http://schemas.microsoft.com/office/powerpoint/2010/main" val="340764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4" y="370389"/>
            <a:ext cx="10532963" cy="1006997"/>
          </a:xfrm>
        </p:spPr>
        <p:txBody>
          <a:bodyPr/>
          <a:lstStyle/>
          <a:p>
            <a:r>
              <a:rPr lang="en-US" b="1" dirty="0">
                <a:latin typeface="Tahoma" pitchFamily="34" charset="0"/>
                <a:ea typeface="Tahoma" pitchFamily="34" charset="0"/>
                <a:cs typeface="Tahoma" pitchFamily="34" charset="0"/>
              </a:rPr>
              <a:t>Prevalence - 1</a:t>
            </a:r>
          </a:p>
        </p:txBody>
      </p:sp>
      <p:sp>
        <p:nvSpPr>
          <p:cNvPr id="3" name="Content Placeholder 2"/>
          <p:cNvSpPr>
            <a:spLocks noGrp="1"/>
          </p:cNvSpPr>
          <p:nvPr>
            <p:ph idx="1"/>
          </p:nvPr>
        </p:nvSpPr>
        <p:spPr>
          <a:xfrm>
            <a:off x="838200" y="1825625"/>
            <a:ext cx="10515600" cy="4801678"/>
          </a:xfrm>
        </p:spPr>
        <p:txBody>
          <a:bodyPr>
            <a:normAutofit/>
          </a:bodyPr>
          <a:lstStyle/>
          <a:p>
            <a:r>
              <a:rPr lang="en-US" dirty="0">
                <a:latin typeface="Tahoma" pitchFamily="34" charset="0"/>
                <a:ea typeface="Tahoma" pitchFamily="34" charset="0"/>
                <a:cs typeface="Tahoma" pitchFamily="34" charset="0"/>
              </a:rPr>
              <a:t>92% of women with disabilities ranked violence and abuse as the top priority of topics that affected their lives.</a:t>
            </a:r>
          </a:p>
          <a:p>
            <a:pPr marL="0" indent="0">
              <a:buNone/>
            </a:pPr>
            <a:endParaRPr lang="en-US"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The risk of being physically or sexually assaulted for adults with developmental disabilities is 4 to 10 times as high as it is for other adults.</a:t>
            </a:r>
          </a:p>
          <a:p>
            <a:endParaRPr lang="en-US"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Some studies indicate the level of sexual victimization to be 50% of all Deaf individuals as compared to 25% of hearing females and 10% of hearing males prior to adulthood. </a:t>
            </a:r>
          </a:p>
          <a:p>
            <a:endParaRPr lang="en-US" dirty="0">
              <a:latin typeface="Tahoma" pitchFamily="34" charset="0"/>
              <a:ea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3BDC47-BFF9-403B-92E7-18F59B71858D}"/>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Prevalence - 2</a:t>
            </a:r>
          </a:p>
        </p:txBody>
      </p:sp>
      <p:pic>
        <p:nvPicPr>
          <p:cNvPr id="7" name="Content Placeholder 6" descr="Image shows a line graph titled Figure 1: Rate of violent victimization, by disability status, 2009-2019 (2 year rolling averages). The left axis states Rate per 1,000. The bottom axis shows each year from 2009 to 2019. There are two lines shown in the graph. The top line shows the rate of victimization for people with disabilities, which starts at just under 30,000 in 2009 and steadily climbs until in 2019 the rate is just over 40,000. The bottom line is for rate of victimization for people without disabilities. The rate starts just over 10,000 in 2009 and stays relatively flat, ending just barely over 10,000 in 2019.">
            <a:extLst>
              <a:ext uri="{FF2B5EF4-FFF2-40B4-BE49-F238E27FC236}">
                <a16:creationId xmlns:a16="http://schemas.microsoft.com/office/drawing/2014/main" id="{23E9E95D-99CB-E00E-5BC8-25D39A9792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10515600" cy="4019814"/>
          </a:xfrm>
        </p:spPr>
      </p:pic>
      <p:sp>
        <p:nvSpPr>
          <p:cNvPr id="2" name="TextBox 1"/>
          <p:cNvSpPr txBox="1"/>
          <p:nvPr/>
        </p:nvSpPr>
        <p:spPr>
          <a:xfrm>
            <a:off x="7720313" y="6273478"/>
            <a:ext cx="3550972" cy="369332"/>
          </a:xfrm>
          <a:prstGeom prst="rect">
            <a:avLst/>
          </a:prstGeom>
          <a:noFill/>
        </p:spPr>
        <p:txBody>
          <a:bodyPr wrap="none" rtlCol="0">
            <a:spAutoFit/>
          </a:bodyPr>
          <a:lstStyle/>
          <a:p>
            <a:r>
              <a:rPr lang="en-US" dirty="0">
                <a:latin typeface="Tahoma" charset="0"/>
                <a:ea typeface="Tahoma" charset="0"/>
                <a:cs typeface="Tahoma" charset="0"/>
              </a:rPr>
              <a:t>Bureau of Justice Statistics, 2021</a:t>
            </a:r>
          </a:p>
        </p:txBody>
      </p:sp>
    </p:spTree>
    <p:extLst>
      <p:ext uri="{BB962C8B-B14F-4D97-AF65-F5344CB8AC3E}">
        <p14:creationId xmlns:p14="http://schemas.microsoft.com/office/powerpoint/2010/main" val="115572759"/>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10314</TotalTime>
  <Words>1431</Words>
  <Application>Microsoft Office PowerPoint</Application>
  <PresentationFormat>Widescreen</PresentationFormat>
  <Paragraphs>227</Paragraphs>
  <Slides>39</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Courier New</vt:lpstr>
      <vt:lpstr>Tahoma</vt:lpstr>
      <vt:lpstr>Wingdings</vt:lpstr>
      <vt:lpstr>Office Theme</vt:lpstr>
      <vt:lpstr>Envision Illinois:  Uniting Disability and Domestic Violence Services to Achieve Safety, Justice, and Healing</vt:lpstr>
      <vt:lpstr>Acknowledgements</vt:lpstr>
      <vt:lpstr>Do you think domestic violence against people with disabilities and Deaf people is a problem?</vt:lpstr>
      <vt:lpstr>Domestic Violence and People with Disabilities</vt:lpstr>
      <vt:lpstr>The Power of a Survivor’s Words</vt:lpstr>
      <vt:lpstr>PowerPoint Presentation</vt:lpstr>
      <vt:lpstr>What is Domestic Violence?</vt:lpstr>
      <vt:lpstr>Prevalence - 1</vt:lpstr>
      <vt:lpstr>Prevalence - 2</vt:lpstr>
      <vt:lpstr>Prevalence - 3</vt:lpstr>
      <vt:lpstr>Power and Control</vt:lpstr>
      <vt:lpstr>Impact of Domestic Violence</vt:lpstr>
      <vt:lpstr>Do survivors with disabilities and Deaf people access services designed for domestic violence victims?</vt:lpstr>
      <vt:lpstr>PowerPoint Presentation</vt:lpstr>
      <vt:lpstr>PowerPoint Presentation</vt:lpstr>
      <vt:lpstr>What is Trauma? - 1</vt:lpstr>
      <vt:lpstr>What is Trauma? - 2</vt:lpstr>
      <vt:lpstr>Trauma and People with Disabilities</vt:lpstr>
      <vt:lpstr>Effects of Trauma</vt:lpstr>
      <vt:lpstr>Where are the Solutions?</vt:lpstr>
      <vt:lpstr>A Trauma-Informed Approach is the Key</vt:lpstr>
      <vt:lpstr>Survivors Need to Know</vt:lpstr>
      <vt:lpstr>How to Respond to Disclosures - 1</vt:lpstr>
      <vt:lpstr>How to Respond to Disclosures - 2</vt:lpstr>
      <vt:lpstr>Mandatory Reporting</vt:lpstr>
      <vt:lpstr>Victim Services Response</vt:lpstr>
      <vt:lpstr>PowerPoint Presentation</vt:lpstr>
      <vt:lpstr>Healing is Possible</vt:lpstr>
      <vt:lpstr>PowerPoint Presentation</vt:lpstr>
      <vt:lpstr>Envision Illinois</vt:lpstr>
      <vt:lpstr>Our goal is to . . .</vt:lpstr>
      <vt:lpstr>About Envision Illinois</vt:lpstr>
      <vt:lpstr>Envision Illinois Partners </vt:lpstr>
      <vt:lpstr>Resource Corner</vt:lpstr>
      <vt:lpstr>Search by Type of Resource</vt:lpstr>
      <vt:lpstr>Enter a Topic You Want to Learn About</vt:lpstr>
      <vt:lpstr>PowerPoint Presentation</vt:lpstr>
      <vt:lpstr>Your Support Can Make a Difference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Envision Illinois Webinar</dc:title>
  <dc:creator>Mary Hettel</dc:creator>
  <cp:lastModifiedBy>Rocio Perez</cp:lastModifiedBy>
  <cp:revision>340</cp:revision>
  <cp:lastPrinted>2023-01-11T16:50:45Z</cp:lastPrinted>
  <dcterms:created xsi:type="dcterms:W3CDTF">2019-01-14T17:49:30Z</dcterms:created>
  <dcterms:modified xsi:type="dcterms:W3CDTF">2023-08-21T19:08:21Z</dcterms:modified>
</cp:coreProperties>
</file>