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60" r:id="rId8"/>
    <p:sldId id="277" r:id="rId9"/>
    <p:sldId id="286" r:id="rId10"/>
    <p:sldId id="287" r:id="rId11"/>
    <p:sldId id="288" r:id="rId12"/>
    <p:sldId id="261" r:id="rId13"/>
    <p:sldId id="263" r:id="rId14"/>
    <p:sldId id="262" r:id="rId15"/>
    <p:sldId id="264" r:id="rId16"/>
    <p:sldId id="267" r:id="rId17"/>
    <p:sldId id="268" r:id="rId18"/>
    <p:sldId id="426" r:id="rId19"/>
    <p:sldId id="278" r:id="rId20"/>
    <p:sldId id="434" r:id="rId21"/>
    <p:sldId id="270" r:id="rId22"/>
    <p:sldId id="271" r:id="rId23"/>
    <p:sldId id="272" r:id="rId24"/>
    <p:sldId id="273" r:id="rId25"/>
    <p:sldId id="274" r:id="rId26"/>
    <p:sldId id="276" r:id="rId27"/>
    <p:sldId id="275" r:id="rId28"/>
    <p:sldId id="289" r:id="rId29"/>
    <p:sldId id="43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Aguilar" initials="RA" lastIdx="1" clrIdx="0">
    <p:extLst>
      <p:ext uri="{19B8F6BF-5375-455C-9EA6-DF929625EA0E}">
        <p15:presenceInfo xmlns:p15="http://schemas.microsoft.com/office/powerpoint/2012/main" userId="f34fb42fa46a5b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1" autoAdjust="0"/>
  </p:normalViewPr>
  <p:slideViewPr>
    <p:cSldViewPr snapToGrid="0">
      <p:cViewPr varScale="1">
        <p:scale>
          <a:sx n="117" d="100"/>
          <a:sy n="117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E028B-1FD5-4FD0-BE83-88E4600B1BA5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B24AE52-03D0-490B-B475-952A0520BAA2}">
      <dgm:prSet/>
      <dgm:spPr/>
      <dgm:t>
        <a:bodyPr/>
        <a:lstStyle/>
        <a:p>
          <a:r>
            <a:rPr lang="en-US" b="1"/>
            <a:t>Shirley Perez, Director, LFA/FSN</a:t>
          </a:r>
        </a:p>
        <a:p>
          <a:r>
            <a:rPr lang="en-US" b="1"/>
            <a:t>Shirley@thearcofil.org; 815-464-1832 x1032</a:t>
          </a:r>
        </a:p>
        <a:p>
          <a:endParaRPr lang="en-US"/>
        </a:p>
      </dgm:t>
    </dgm:pt>
    <dgm:pt modelId="{E5C9ED08-F79F-4C55-8C82-BFC2470FBE06}" type="parTrans" cxnId="{50746455-5513-4174-9094-BB134AC98AB1}">
      <dgm:prSet/>
      <dgm:spPr/>
      <dgm:t>
        <a:bodyPr/>
        <a:lstStyle/>
        <a:p>
          <a:endParaRPr lang="en-US"/>
        </a:p>
      </dgm:t>
    </dgm:pt>
    <dgm:pt modelId="{CB8354E4-D289-427D-A2C4-B4ED9DE2DB4F}" type="sibTrans" cxnId="{50746455-5513-4174-9094-BB134AC98AB1}">
      <dgm:prSet/>
      <dgm:spPr/>
      <dgm:t>
        <a:bodyPr/>
        <a:lstStyle/>
        <a:p>
          <a:endParaRPr lang="en-US"/>
        </a:p>
      </dgm:t>
    </dgm:pt>
    <dgm:pt modelId="{F5D939C8-D984-4CB2-8E04-1424890D38BC}">
      <dgm:prSet/>
      <dgm:spPr/>
      <dgm:t>
        <a:bodyPr/>
        <a:lstStyle/>
        <a:p>
          <a:r>
            <a:rPr lang="en-US" b="1"/>
            <a:t>Ruth Aguilar, Senior LFA Ruth@thearcofil.org; </a:t>
          </a:r>
        </a:p>
        <a:p>
          <a:r>
            <a:rPr lang="en-US" b="1"/>
            <a:t>815-464-1832 x1033</a:t>
          </a:r>
        </a:p>
      </dgm:t>
    </dgm:pt>
    <dgm:pt modelId="{5EED4F62-5F5A-4C89-BF22-A4EB8AB66770}" type="parTrans" cxnId="{F598DDFD-F1BE-451E-A960-AB9B812D91D9}">
      <dgm:prSet/>
      <dgm:spPr/>
      <dgm:t>
        <a:bodyPr/>
        <a:lstStyle/>
        <a:p>
          <a:endParaRPr lang="en-US"/>
        </a:p>
      </dgm:t>
    </dgm:pt>
    <dgm:pt modelId="{21C2BD59-E5C1-41F2-9878-E63974F6BB84}" type="sibTrans" cxnId="{F598DDFD-F1BE-451E-A960-AB9B812D91D9}">
      <dgm:prSet/>
      <dgm:spPr/>
      <dgm:t>
        <a:bodyPr/>
        <a:lstStyle/>
        <a:p>
          <a:endParaRPr lang="en-US"/>
        </a:p>
      </dgm:t>
    </dgm:pt>
    <dgm:pt modelId="{43FF621F-CE7E-437D-88DD-8C321397D94A}">
      <dgm:prSet/>
      <dgm:spPr/>
      <dgm:t>
        <a:bodyPr/>
        <a:lstStyle/>
        <a:p>
          <a:r>
            <a:rPr lang="en-US" b="1"/>
            <a:t>Shakari Asbury</a:t>
          </a:r>
        </a:p>
        <a:p>
          <a:r>
            <a:rPr lang="en-US" b="1"/>
            <a:t>FSN/LFA Administrative</a:t>
          </a:r>
        </a:p>
        <a:p>
          <a:r>
            <a:rPr lang="en-US" b="1"/>
            <a:t>815-277-6732</a:t>
          </a:r>
        </a:p>
        <a:p>
          <a:r>
            <a:rPr lang="en-US" b="1"/>
            <a:t>Shakari@thearcofil.org </a:t>
          </a:r>
        </a:p>
      </dgm:t>
    </dgm:pt>
    <dgm:pt modelId="{E0207E71-341C-4E46-A2B8-7E0415DFCA42}" type="parTrans" cxnId="{F7B1A0B5-5333-42CA-8FD9-3586B871D7E9}">
      <dgm:prSet/>
      <dgm:spPr/>
      <dgm:t>
        <a:bodyPr/>
        <a:lstStyle/>
        <a:p>
          <a:endParaRPr lang="en-US"/>
        </a:p>
      </dgm:t>
    </dgm:pt>
    <dgm:pt modelId="{895892DC-F31B-486A-9B63-62E16A89BA6C}" type="sibTrans" cxnId="{F7B1A0B5-5333-42CA-8FD9-3586B871D7E9}">
      <dgm:prSet/>
      <dgm:spPr/>
      <dgm:t>
        <a:bodyPr/>
        <a:lstStyle/>
        <a:p>
          <a:endParaRPr lang="en-US"/>
        </a:p>
      </dgm:t>
    </dgm:pt>
    <dgm:pt modelId="{3EECD6B8-46B9-4AAD-B9F3-44E0A8482E89}">
      <dgm:prSet/>
      <dgm:spPr/>
      <dgm:t>
        <a:bodyPr/>
        <a:lstStyle/>
        <a:p>
          <a:r>
            <a:rPr lang="en-US" b="1"/>
            <a:t>Annie Bruno, LFA Central and Southern Region Annie@thearcofil.org   815-464-1832 x1022</a:t>
          </a:r>
        </a:p>
      </dgm:t>
    </dgm:pt>
    <dgm:pt modelId="{1C2E6FB7-2989-4AEB-A466-5C62AC9FD552}" type="parTrans" cxnId="{5FA98778-B6C5-4047-94AA-E9D0A3D5AA32}">
      <dgm:prSet/>
      <dgm:spPr/>
    </dgm:pt>
    <dgm:pt modelId="{232F5D7A-CB59-49EC-97BE-D35EB768A108}" type="sibTrans" cxnId="{5FA98778-B6C5-4047-94AA-E9D0A3D5AA32}">
      <dgm:prSet/>
      <dgm:spPr/>
    </dgm:pt>
    <dgm:pt modelId="{D682A071-100E-46E5-9719-49BC7AD6D2F4}" type="pres">
      <dgm:prSet presAssocID="{FD3E028B-1FD5-4FD0-BE83-88E4600B1BA5}" presName="diagram" presStyleCnt="0">
        <dgm:presLayoutVars>
          <dgm:dir/>
          <dgm:resizeHandles val="exact"/>
        </dgm:presLayoutVars>
      </dgm:prSet>
      <dgm:spPr/>
    </dgm:pt>
    <dgm:pt modelId="{67157D54-7AE4-4E4D-8EDE-742AD585F0ED}" type="pres">
      <dgm:prSet presAssocID="{DB24AE52-03D0-490B-B475-952A0520BAA2}" presName="node" presStyleLbl="node1" presStyleIdx="0" presStyleCnt="4">
        <dgm:presLayoutVars>
          <dgm:bulletEnabled val="1"/>
        </dgm:presLayoutVars>
      </dgm:prSet>
      <dgm:spPr/>
    </dgm:pt>
    <dgm:pt modelId="{2C233510-FA59-42FE-915B-390EF36ACB90}" type="pres">
      <dgm:prSet presAssocID="{CB8354E4-D289-427D-A2C4-B4ED9DE2DB4F}" presName="sibTrans" presStyleCnt="0"/>
      <dgm:spPr/>
    </dgm:pt>
    <dgm:pt modelId="{6C34543F-9BAA-4B7C-A9E1-F647162CF4DD}" type="pres">
      <dgm:prSet presAssocID="{43FF621F-CE7E-437D-88DD-8C321397D94A}" presName="node" presStyleLbl="node1" presStyleIdx="1" presStyleCnt="4">
        <dgm:presLayoutVars>
          <dgm:bulletEnabled val="1"/>
        </dgm:presLayoutVars>
      </dgm:prSet>
      <dgm:spPr/>
    </dgm:pt>
    <dgm:pt modelId="{844EA9E3-3111-412A-AF7F-4F69B7EEFA33}" type="pres">
      <dgm:prSet presAssocID="{895892DC-F31B-486A-9B63-62E16A89BA6C}" presName="sibTrans" presStyleCnt="0"/>
      <dgm:spPr/>
    </dgm:pt>
    <dgm:pt modelId="{02740972-3960-4C59-A858-B7A751EDA8CA}" type="pres">
      <dgm:prSet presAssocID="{F5D939C8-D984-4CB2-8E04-1424890D38BC}" presName="node" presStyleLbl="node1" presStyleIdx="2" presStyleCnt="4">
        <dgm:presLayoutVars>
          <dgm:bulletEnabled val="1"/>
        </dgm:presLayoutVars>
      </dgm:prSet>
      <dgm:spPr/>
    </dgm:pt>
    <dgm:pt modelId="{DE6E206A-1E1B-45FF-882F-BA312F8871B6}" type="pres">
      <dgm:prSet presAssocID="{21C2BD59-E5C1-41F2-9878-E63974F6BB84}" presName="sibTrans" presStyleCnt="0"/>
      <dgm:spPr/>
    </dgm:pt>
    <dgm:pt modelId="{FC381164-9F53-4CCA-B9E3-230309B86C17}" type="pres">
      <dgm:prSet presAssocID="{3EECD6B8-46B9-4AAD-B9F3-44E0A8482E89}" presName="node" presStyleLbl="node1" presStyleIdx="3" presStyleCnt="4">
        <dgm:presLayoutVars>
          <dgm:bulletEnabled val="1"/>
        </dgm:presLayoutVars>
      </dgm:prSet>
      <dgm:spPr/>
    </dgm:pt>
  </dgm:ptLst>
  <dgm:cxnLst>
    <dgm:cxn modelId="{87AE0A16-8032-412E-8FBA-A1B7F296D672}" type="presOf" srcId="{DB24AE52-03D0-490B-B475-952A0520BAA2}" destId="{67157D54-7AE4-4E4D-8EDE-742AD585F0ED}" srcOrd="0" destOrd="0" presId="urn:microsoft.com/office/officeart/2005/8/layout/default"/>
    <dgm:cxn modelId="{4176272B-4BF2-4E12-8B99-A7DC13C4EA3D}" type="presOf" srcId="{FD3E028B-1FD5-4FD0-BE83-88E4600B1BA5}" destId="{D682A071-100E-46E5-9719-49BC7AD6D2F4}" srcOrd="0" destOrd="0" presId="urn:microsoft.com/office/officeart/2005/8/layout/default"/>
    <dgm:cxn modelId="{51582061-504E-416A-813D-D7EA3C4D0FF7}" type="presOf" srcId="{43FF621F-CE7E-437D-88DD-8C321397D94A}" destId="{6C34543F-9BAA-4B7C-A9E1-F647162CF4DD}" srcOrd="0" destOrd="0" presId="urn:microsoft.com/office/officeart/2005/8/layout/default"/>
    <dgm:cxn modelId="{50746455-5513-4174-9094-BB134AC98AB1}" srcId="{FD3E028B-1FD5-4FD0-BE83-88E4600B1BA5}" destId="{DB24AE52-03D0-490B-B475-952A0520BAA2}" srcOrd="0" destOrd="0" parTransId="{E5C9ED08-F79F-4C55-8C82-BFC2470FBE06}" sibTransId="{CB8354E4-D289-427D-A2C4-B4ED9DE2DB4F}"/>
    <dgm:cxn modelId="{5FA98778-B6C5-4047-94AA-E9D0A3D5AA32}" srcId="{FD3E028B-1FD5-4FD0-BE83-88E4600B1BA5}" destId="{3EECD6B8-46B9-4AAD-B9F3-44E0A8482E89}" srcOrd="3" destOrd="0" parTransId="{1C2E6FB7-2989-4AEB-A466-5C62AC9FD552}" sibTransId="{232F5D7A-CB59-49EC-97BE-D35EB768A108}"/>
    <dgm:cxn modelId="{49A63A8E-CAF6-46AE-B655-BB2E76D90E7F}" type="presOf" srcId="{F5D939C8-D984-4CB2-8E04-1424890D38BC}" destId="{02740972-3960-4C59-A858-B7A751EDA8CA}" srcOrd="0" destOrd="0" presId="urn:microsoft.com/office/officeart/2005/8/layout/default"/>
    <dgm:cxn modelId="{F7B1A0B5-5333-42CA-8FD9-3586B871D7E9}" srcId="{FD3E028B-1FD5-4FD0-BE83-88E4600B1BA5}" destId="{43FF621F-CE7E-437D-88DD-8C321397D94A}" srcOrd="1" destOrd="0" parTransId="{E0207E71-341C-4E46-A2B8-7E0415DFCA42}" sibTransId="{895892DC-F31B-486A-9B63-62E16A89BA6C}"/>
    <dgm:cxn modelId="{75CF71F4-FE1F-477A-B7C4-5513D95715F6}" type="presOf" srcId="{3EECD6B8-46B9-4AAD-B9F3-44E0A8482E89}" destId="{FC381164-9F53-4CCA-B9E3-230309B86C17}" srcOrd="0" destOrd="0" presId="urn:microsoft.com/office/officeart/2005/8/layout/default"/>
    <dgm:cxn modelId="{F598DDFD-F1BE-451E-A960-AB9B812D91D9}" srcId="{FD3E028B-1FD5-4FD0-BE83-88E4600B1BA5}" destId="{F5D939C8-D984-4CB2-8E04-1424890D38BC}" srcOrd="2" destOrd="0" parTransId="{5EED4F62-5F5A-4C89-BF22-A4EB8AB66770}" sibTransId="{21C2BD59-E5C1-41F2-9878-E63974F6BB84}"/>
    <dgm:cxn modelId="{1B306B25-50A2-434C-8C15-1A358FB1299B}" type="presParOf" srcId="{D682A071-100E-46E5-9719-49BC7AD6D2F4}" destId="{67157D54-7AE4-4E4D-8EDE-742AD585F0ED}" srcOrd="0" destOrd="0" presId="urn:microsoft.com/office/officeart/2005/8/layout/default"/>
    <dgm:cxn modelId="{28B82DF4-7E5E-4A6F-AC56-4C058D843A85}" type="presParOf" srcId="{D682A071-100E-46E5-9719-49BC7AD6D2F4}" destId="{2C233510-FA59-42FE-915B-390EF36ACB90}" srcOrd="1" destOrd="0" presId="urn:microsoft.com/office/officeart/2005/8/layout/default"/>
    <dgm:cxn modelId="{2E18961E-E3BF-49E8-8863-2A962857220C}" type="presParOf" srcId="{D682A071-100E-46E5-9719-49BC7AD6D2F4}" destId="{6C34543F-9BAA-4B7C-A9E1-F647162CF4DD}" srcOrd="2" destOrd="0" presId="urn:microsoft.com/office/officeart/2005/8/layout/default"/>
    <dgm:cxn modelId="{173AF230-6C25-446F-A169-38DA730928D6}" type="presParOf" srcId="{D682A071-100E-46E5-9719-49BC7AD6D2F4}" destId="{844EA9E3-3111-412A-AF7F-4F69B7EEFA33}" srcOrd="3" destOrd="0" presId="urn:microsoft.com/office/officeart/2005/8/layout/default"/>
    <dgm:cxn modelId="{E649CCA2-12D9-402D-8A6C-B405610799CA}" type="presParOf" srcId="{D682A071-100E-46E5-9719-49BC7AD6D2F4}" destId="{02740972-3960-4C59-A858-B7A751EDA8CA}" srcOrd="4" destOrd="0" presId="urn:microsoft.com/office/officeart/2005/8/layout/default"/>
    <dgm:cxn modelId="{F3CC93E4-2BF8-4A8E-AC32-E4A69BBCE7FD}" type="presParOf" srcId="{D682A071-100E-46E5-9719-49BC7AD6D2F4}" destId="{DE6E206A-1E1B-45FF-882F-BA312F8871B6}" srcOrd="5" destOrd="0" presId="urn:microsoft.com/office/officeart/2005/8/layout/default"/>
    <dgm:cxn modelId="{6870A3CD-A45F-411B-9C46-845130C768C8}" type="presParOf" srcId="{D682A071-100E-46E5-9719-49BC7AD6D2F4}" destId="{FC381164-9F53-4CCA-B9E3-230309B86C1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57D54-7AE4-4E4D-8EDE-742AD585F0ED}">
      <dsp:nvSpPr>
        <dsp:cNvPr id="0" name=""/>
        <dsp:cNvSpPr/>
      </dsp:nvSpPr>
      <dsp:spPr>
        <a:xfrm>
          <a:off x="1742673" y="241"/>
          <a:ext cx="3347739" cy="20086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Shirley Perez, Director, LFA/FSN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Shirley@thearcofil.org; 815-464-1832 x1032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742673" y="241"/>
        <a:ext cx="3347739" cy="2008643"/>
      </dsp:txXfrm>
    </dsp:sp>
    <dsp:sp modelId="{6C34543F-9BAA-4B7C-A9E1-F647162CF4DD}">
      <dsp:nvSpPr>
        <dsp:cNvPr id="0" name=""/>
        <dsp:cNvSpPr/>
      </dsp:nvSpPr>
      <dsp:spPr>
        <a:xfrm>
          <a:off x="5425186" y="241"/>
          <a:ext cx="3347739" cy="20086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Shakari Asbury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FSN/LFA Administrative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815-277-6732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Shakari@thearcofil.org </a:t>
          </a:r>
        </a:p>
      </dsp:txBody>
      <dsp:txXfrm>
        <a:off x="5425186" y="241"/>
        <a:ext cx="3347739" cy="2008643"/>
      </dsp:txXfrm>
    </dsp:sp>
    <dsp:sp modelId="{02740972-3960-4C59-A858-B7A751EDA8CA}">
      <dsp:nvSpPr>
        <dsp:cNvPr id="0" name=""/>
        <dsp:cNvSpPr/>
      </dsp:nvSpPr>
      <dsp:spPr>
        <a:xfrm>
          <a:off x="1742673" y="2343658"/>
          <a:ext cx="3347739" cy="20086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Ruth Aguilar, Senior LFA Ruth@thearcofil.org;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815-464-1832 x1033</a:t>
          </a:r>
        </a:p>
      </dsp:txBody>
      <dsp:txXfrm>
        <a:off x="1742673" y="2343658"/>
        <a:ext cx="3347739" cy="2008643"/>
      </dsp:txXfrm>
    </dsp:sp>
    <dsp:sp modelId="{FC381164-9F53-4CCA-B9E3-230309B86C17}">
      <dsp:nvSpPr>
        <dsp:cNvPr id="0" name=""/>
        <dsp:cNvSpPr/>
      </dsp:nvSpPr>
      <dsp:spPr>
        <a:xfrm>
          <a:off x="5425186" y="2343658"/>
          <a:ext cx="3347739" cy="20086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Annie Bruno, LFA Central and Southern Region Annie@thearcofil.org   815-464-1832 x1022</a:t>
          </a:r>
        </a:p>
      </dsp:txBody>
      <dsp:txXfrm>
        <a:off x="5425186" y="2343658"/>
        <a:ext cx="3347739" cy="200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17DAF-D67C-4B65-BD52-D5EEAA6FF90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3AEE2-8267-4B1A-8CD5-EA781F561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4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efa1009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efa1009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3299C-F5C2-4F6A-ADFD-771469E03A3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3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928E-D750-4E3F-8AE3-10FF433063D8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3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F7C9-25EC-4265-B37F-3BF5054E633A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BCB6-B94B-401C-B4B0-C0262A7BC625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0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DCD-5BB8-4B20-890D-78006155817A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3AA2-7DD3-46C2-B9E0-5400FE97DC4F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99C5-3CD9-4875-B223-109841640183}" type="datetime1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2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88EC-C913-4A52-A59A-FE377569E42E}" type="datetime1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2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2C96-7750-41CF-A7A9-49C2C188FF16}" type="datetime1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2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B604-6602-4103-88F0-0C9A4D56CE25}" type="datetime1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6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D6E-5E61-4E5B-9D75-9098B93316BE}" type="datetime1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CEC5-C8D0-4C89-A51D-F7776A1212DF}" type="datetime1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5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1A27B-B23C-4284-AC0C-EDC2728290A2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9A23-32F2-482A-8DF5-992C78BB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2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be.illinois.gov/abe/access/" TargetMode="External"/><Relationship Id="rId2" Type="http://schemas.openxmlformats.org/officeDocument/2006/relationships/hyperlink" Target="https://www.ssa.gov/benefits/disabili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hs.state.il.us/page.aspx?item=87600" TargetMode="External"/><Relationship Id="rId4" Type="http://schemas.openxmlformats.org/officeDocument/2006/relationships/hyperlink" Target="https://www.medicare.gov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state.il.us/page.aspx?item=2789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hs.state.il.us/page.aspx?item=2973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.washington.edu/tft/a11ylog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rcofil.org/about-us/programs/ligas-family-advocate-program/" TargetMode="External"/><Relationship Id="rId2" Type="http://schemas.openxmlformats.org/officeDocument/2006/relationships/hyperlink" Target="https://www.thearcofil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hs.state.il.us/page.aspx?item=6892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akleyoriginals/3393259139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617"/>
            <a:ext cx="9144000" cy="3730336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Plan Your Path - Puns &amp; Beyond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r>
              <a:rPr lang="en-US" i="1" dirty="0"/>
              <a:t>Workbook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2404"/>
            <a:ext cx="9144000" cy="17316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Family Support Network</a:t>
            </a:r>
          </a:p>
          <a:p>
            <a:r>
              <a:rPr lang="en-US" dirty="0"/>
              <a:t>&amp;</a:t>
            </a:r>
          </a:p>
          <a:p>
            <a:r>
              <a:rPr lang="en-US" dirty="0" err="1"/>
              <a:t>Ligas</a:t>
            </a:r>
            <a:r>
              <a:rPr lang="en-US" dirty="0"/>
              <a:t> Family Advocate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07674-6229-4DE9-9801-FE5BEC757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28" y="39479"/>
            <a:ext cx="2059620" cy="1456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0B95BC-A292-4858-A860-C0C104D564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87" t="59029" r="36286" b="26990"/>
          <a:stretch/>
        </p:blipFill>
        <p:spPr>
          <a:xfrm>
            <a:off x="9187612" y="5025264"/>
            <a:ext cx="905522" cy="958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94143D-17E8-4D4B-A2ED-B3DE330EE1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073" t="57605" r="12500" b="28414"/>
          <a:stretch/>
        </p:blipFill>
        <p:spPr>
          <a:xfrm>
            <a:off x="10093134" y="5025264"/>
            <a:ext cx="905522" cy="94274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11945-993D-AEED-25CD-DC325E62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9C53B-A785-F342-D44F-F87CBA6A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6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1E2C33-14A2-4A7C-9FCC-4DDACBABA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220" t="24217" r="10473" b="25929"/>
          <a:stretch/>
        </p:blipFill>
        <p:spPr>
          <a:xfrm>
            <a:off x="804153" y="536643"/>
            <a:ext cx="10583694" cy="578471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992600-3B6A-9184-B25D-7C1CA128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EDFF8-522D-9DD2-5667-C2AFE10A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7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169A-C10F-4166-AC15-25AB3109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Natural Supports: </a:t>
            </a:r>
            <a:r>
              <a:rPr lang="en-US" sz="2400" dirty="0"/>
              <a:t>Family, Friends, Church Neighbors, etc.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D71B8-9B9C-4C9E-BFA5-23B32C6A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You may rank them in order based on the commitment they show towards your expectations for the future.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C8107-09D2-FAB2-7079-39DB398F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2120E-C66A-93E4-FC99-85DFEFA1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12EAC-5099-4D07-A7F3-3F55B19C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Formalized Financial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BA02-E876-4E21-BF05-D6D8CD83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SSI/SSDI</a:t>
            </a:r>
          </a:p>
          <a:p>
            <a:pPr lvl="1"/>
            <a:r>
              <a:rPr lang="en-US" sz="1700" dirty="0"/>
              <a:t>SSA Social Security Administration</a:t>
            </a:r>
          </a:p>
          <a:p>
            <a:pPr lvl="2"/>
            <a:r>
              <a:rPr lang="en-US" sz="1700" dirty="0">
                <a:hlinkClick r:id="rId2"/>
              </a:rPr>
              <a:t>https://www.ssa.gov/benefits/disability/</a:t>
            </a:r>
            <a:endParaRPr lang="en-US" sz="1700" dirty="0"/>
          </a:p>
          <a:p>
            <a:pPr lvl="2"/>
            <a:r>
              <a:rPr lang="en-US" sz="1700" dirty="0"/>
              <a:t>Call 1-800-772-1213 (TTY 1-800-325-0778) from 8:00 a.m. to 7:00 p.m., Monday through Friday, to apply by phone.</a:t>
            </a:r>
          </a:p>
          <a:p>
            <a:r>
              <a:rPr lang="en-US" sz="1700" dirty="0"/>
              <a:t>Medicaid</a:t>
            </a:r>
          </a:p>
          <a:p>
            <a:pPr lvl="1"/>
            <a:r>
              <a:rPr lang="en-US" sz="1700" dirty="0">
                <a:hlinkClick r:id="rId3"/>
              </a:rPr>
              <a:t>https://abe.illinois.gov/abe/access/</a:t>
            </a:r>
            <a:endParaRPr lang="en-US" sz="1700" dirty="0"/>
          </a:p>
          <a:p>
            <a:pPr lvl="1"/>
            <a:r>
              <a:rPr lang="en-US" sz="1700" dirty="0"/>
              <a:t>You can call the DHS help Line at (800) 843-6154. </a:t>
            </a:r>
          </a:p>
          <a:p>
            <a:r>
              <a:rPr lang="en-US" sz="1700" dirty="0"/>
              <a:t>Medicare: Open Enrollment October 15- December 7</a:t>
            </a:r>
            <a:r>
              <a:rPr lang="en-US" sz="1700" baseline="30000" dirty="0"/>
              <a:t>th</a:t>
            </a:r>
            <a:endParaRPr lang="en-US" sz="1700" dirty="0"/>
          </a:p>
          <a:p>
            <a:pPr lvl="1"/>
            <a:r>
              <a:rPr lang="en-US" sz="1700" dirty="0">
                <a:hlinkClick r:id="rId4"/>
              </a:rPr>
              <a:t>https://www.medicare.gov</a:t>
            </a:r>
            <a:r>
              <a:rPr lang="en-US" sz="1700" dirty="0"/>
              <a:t> </a:t>
            </a:r>
          </a:p>
          <a:p>
            <a:pPr lvl="1"/>
            <a:r>
              <a:rPr lang="en-US" sz="1700" dirty="0"/>
              <a:t>Phone: 800-633-4227</a:t>
            </a:r>
          </a:p>
          <a:p>
            <a:r>
              <a:rPr lang="en-US" sz="1700" dirty="0"/>
              <a:t>Housing Vouchers</a:t>
            </a:r>
          </a:p>
          <a:p>
            <a:pPr lvl="1"/>
            <a:r>
              <a:rPr lang="en-US" sz="1700" dirty="0"/>
              <a:t>Contact your Independent Service Coordinator for more info or visit the following website.</a:t>
            </a:r>
          </a:p>
          <a:p>
            <a:pPr lvl="2"/>
            <a:r>
              <a:rPr lang="en-US" sz="1700" dirty="0">
                <a:hlinkClick r:id="rId5"/>
              </a:rPr>
              <a:t>https://www.dhs.state.il.us/page.aspx?item=87600</a:t>
            </a:r>
            <a:endParaRPr lang="en-US" sz="1700" dirty="0"/>
          </a:p>
          <a:p>
            <a:pPr lvl="2"/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6CF7-9428-BFAD-38F8-22567976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92586-94EF-5841-0738-FF1A80BA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1275" y="1051709"/>
            <a:ext cx="6878435" cy="13364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Remember to keep a paper trail of everything you do. (Examples: email, fax, records keeping)</a:t>
            </a:r>
          </a:p>
          <a:p>
            <a:r>
              <a:rPr lang="en-US" dirty="0"/>
              <a:t>Write down the names and worker ID# if available.</a:t>
            </a:r>
          </a:p>
          <a:p>
            <a:r>
              <a:rPr lang="en-US" dirty="0"/>
              <a:t>Mark the date and time of each interaction.</a:t>
            </a:r>
          </a:p>
          <a:p>
            <a:r>
              <a:rPr lang="en-US" dirty="0"/>
              <a:t>Set reminders if you need to follow up with a task.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F8122-E149-4988-A4D5-90A8A34D5E7B}"/>
              </a:ext>
            </a:extLst>
          </p:cNvPr>
          <p:cNvSpPr txBox="1"/>
          <p:nvPr/>
        </p:nvSpPr>
        <p:spPr>
          <a:xfrm>
            <a:off x="2901275" y="457200"/>
            <a:ext cx="7660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Take notes when you interact with each entity.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5BDE76-68E9-7809-B137-7E24D029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E0691-9ADB-5AED-EF39-49DA1BAD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1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1275" y="1051709"/>
            <a:ext cx="8577363" cy="1336431"/>
          </a:xfrm>
        </p:spPr>
        <p:txBody>
          <a:bodyPr/>
          <a:lstStyle/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Take time to explore the DHS website to learn more about the services &amp; programs</a:t>
            </a:r>
          </a:p>
          <a:p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1800" b="1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https://www.dhs.state.il.us/page.aspx?item=27894</a:t>
            </a:r>
            <a:endParaRPr lang="en-US" sz="1800" b="1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F8122-E149-4988-A4D5-90A8A34D5E7B}"/>
              </a:ext>
            </a:extLst>
          </p:cNvPr>
          <p:cNvSpPr txBox="1"/>
          <p:nvPr/>
        </p:nvSpPr>
        <p:spPr>
          <a:xfrm>
            <a:off x="2901275" y="457200"/>
            <a:ext cx="7660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Developmental Disabilities Specific Supports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21A6E8B-5B96-43EA-B3A7-7407443F4A87}"/>
              </a:ext>
            </a:extLst>
          </p:cNvPr>
          <p:cNvSpPr/>
          <p:nvPr/>
        </p:nvSpPr>
        <p:spPr>
          <a:xfrm>
            <a:off x="177554" y="2858610"/>
            <a:ext cx="2050741" cy="1482571"/>
          </a:xfrm>
          <a:prstGeom prst="wedgeRoundRectCallout">
            <a:avLst>
              <a:gd name="adj1" fmla="val 44535"/>
              <a:gd name="adj2" fmla="val -1069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 page 6 </a:t>
            </a:r>
          </a:p>
          <a:p>
            <a:pPr algn="ctr"/>
            <a:r>
              <a:rPr lang="en-US" dirty="0"/>
              <a:t>The Pillars of Supports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72C7C-3514-609E-81B8-925BD51B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634D3-3B7B-803B-0955-328E75FD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5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15DC79-26AC-3F8C-F9CB-97B64A1F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7271-4756-45A4-AF8A-33C64BD497E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5AB89-6E62-92E6-04D2-4F2880804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2" y="396875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1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3138-F630-9B0E-32CB-E56DAFE9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Rehabilitative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07B64-2031-6B91-B705-B7E1F3A9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Vocational Rehabilitative (VR)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Personal Aide (PA)</a:t>
            </a:r>
          </a:p>
          <a:p>
            <a:pPr marL="0" indent="0">
              <a:buNone/>
            </a:pP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https://www.dhs.state.il.us/page.aspx?item=29736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30C6F-DA7D-420C-ECAA-FE5AC5E4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9A1FD-3AEE-B063-95B0-CA043F09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1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FD4B-BCCA-A183-5918-ABC4B771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6A3BD-0D36-1504-E76A-90A99F67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17FD3-4975-E62F-0FF8-33AB0B65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17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3E18DC-82A1-F50B-73C5-FFDC5A5B8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53" y="136525"/>
            <a:ext cx="11946192" cy="6584949"/>
          </a:xfrm>
        </p:spPr>
      </p:pic>
    </p:spTree>
    <p:extLst>
      <p:ext uri="{BB962C8B-B14F-4D97-AF65-F5344CB8AC3E}">
        <p14:creationId xmlns:p14="http://schemas.microsoft.com/office/powerpoint/2010/main" val="3764123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6B24-775A-4FDC-B637-4B0A6C1B6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list of </a:t>
            </a:r>
            <a:r>
              <a:rPr lang="en-US" b="1" i="1" u="sng" dirty="0">
                <a:solidFill>
                  <a:srgbClr val="0070C0"/>
                </a:solidFill>
              </a:rPr>
              <a:t>likes</a:t>
            </a:r>
            <a:r>
              <a:rPr lang="en-US" dirty="0"/>
              <a:t> and </a:t>
            </a:r>
            <a:r>
              <a:rPr lang="en-US" b="1" i="1" u="sng" dirty="0">
                <a:solidFill>
                  <a:srgbClr val="0070C0"/>
                </a:solidFill>
              </a:rPr>
              <a:t>dislikes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CCBCF-67ED-45CE-971F-FE50DC0FB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01815-BF57-4A42-8FE6-47AAFFFEA1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28273-2F08-4122-B762-0E04AB4C6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Dislikes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C3A76C-816A-4B72-B8D2-90CEF929EE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71D25AF-70EC-4C2C-91C6-7D3D4738A1A1}"/>
              </a:ext>
            </a:extLst>
          </p:cNvPr>
          <p:cNvSpPr/>
          <p:nvPr/>
        </p:nvSpPr>
        <p:spPr>
          <a:xfrm>
            <a:off x="8939718" y="365126"/>
            <a:ext cx="2198451" cy="1823598"/>
          </a:xfrm>
          <a:prstGeom prst="wedgeEllipseCallout">
            <a:avLst>
              <a:gd name="adj1" fmla="val -124815"/>
              <a:gd name="adj2" fmla="val 56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example: I dislike living alone.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331FD-E2E7-0F73-D9CC-9675F281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2821A1-2468-05FE-9F71-ADC6A330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6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2848-11B5-41BA-980E-83BA74E5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Make a list of the things that make the ideal home!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91FC7A-DFEE-4920-94DD-16377DC31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92429" y="1397166"/>
            <a:ext cx="1524003" cy="15240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AC783-9B41-4FAF-86AF-32781D33A465}"/>
              </a:ext>
            </a:extLst>
          </p:cNvPr>
          <p:cNvSpPr txBox="1"/>
          <p:nvPr/>
        </p:nvSpPr>
        <p:spPr>
          <a:xfrm>
            <a:off x="10092429" y="2921169"/>
            <a:ext cx="1524003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hlinkClick r:id="rId3" tooltip="http://staff.washington.edu/tft/a11ylogo/"/>
              </a:rPr>
              <a:t>This Photo</a:t>
            </a:r>
            <a:r>
              <a:rPr lang="en-US" sz="400" dirty="0"/>
              <a:t> by Unknown Author is licensed under </a:t>
            </a:r>
            <a:r>
              <a:rPr lang="en-US" sz="400" dirty="0">
                <a:hlinkClick r:id="rId4" tooltip="https://creativecommons.org/licenses/by-nc-sa/3.0/"/>
              </a:rPr>
              <a:t>CC BY-SA-NC</a:t>
            </a:r>
            <a:endParaRPr lang="en-US" sz="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2E5732-B1BF-FF51-B306-495C34C4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65423-090E-D678-1AFB-93D2A132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2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308" y="365125"/>
            <a:ext cx="8276492" cy="1325563"/>
          </a:xfrm>
        </p:spPr>
        <p:txBody>
          <a:bodyPr/>
          <a:lstStyle/>
          <a:p>
            <a:pPr algn="ctr"/>
            <a:r>
              <a:rPr lang="en-US" dirty="0"/>
              <a:t>This is your </a:t>
            </a:r>
            <a:r>
              <a:rPr lang="en-US" i="1" dirty="0"/>
              <a:t>Planning</a:t>
            </a:r>
            <a:r>
              <a:rPr lang="en-US" dirty="0"/>
              <a:t> Workbook.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308" y="1361872"/>
            <a:ext cx="8276492" cy="4815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We created this workbook to help you get started with your planning process. We hope that this guide becomes your </a:t>
            </a:r>
            <a:r>
              <a:rPr lang="en-US" i="1" u="sng" dirty="0"/>
              <a:t>GO TO </a:t>
            </a:r>
            <a:r>
              <a:rPr lang="en-US" dirty="0"/>
              <a:t>document when you need to record something important or when you need to retrieve vital information.</a:t>
            </a:r>
          </a:p>
          <a:p>
            <a:pPr marL="0" indent="0" algn="ctr">
              <a:buNone/>
            </a:pPr>
            <a:r>
              <a:rPr lang="en-US" dirty="0"/>
              <a:t>You may:</a:t>
            </a:r>
          </a:p>
          <a:p>
            <a:pPr marL="0" indent="0" algn="ctr">
              <a:buNone/>
            </a:pPr>
            <a:r>
              <a:rPr lang="en-US" dirty="0"/>
              <a:t>Print it out</a:t>
            </a:r>
          </a:p>
          <a:p>
            <a:pPr marL="0" indent="0" algn="ctr">
              <a:buNone/>
            </a:pPr>
            <a:r>
              <a:rPr lang="en-US" dirty="0"/>
              <a:t>Keep it digital</a:t>
            </a:r>
          </a:p>
          <a:p>
            <a:pPr marL="0" indent="0" algn="ctr">
              <a:buNone/>
            </a:pPr>
            <a:r>
              <a:rPr lang="en-US" dirty="0"/>
              <a:t>Share it with your circle of support</a:t>
            </a:r>
          </a:p>
          <a:p>
            <a:pPr marL="0" indent="0" algn="ctr">
              <a:buNone/>
            </a:pPr>
            <a:r>
              <a:rPr lang="en-US" i="1" u="sng" dirty="0"/>
              <a:t>Make it yours!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5D1E6-CD17-1B90-B458-B9F52521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F1253-18F6-0E27-DC55-EB0E0724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44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BFC8-4A48-4351-8309-E7464468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Make a list of the ideal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720D4-D0B9-4599-BD05-98DB13FE2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Supported Employment/ Vocational Training/ Workshops</a:t>
            </a:r>
          </a:p>
          <a:p>
            <a:r>
              <a:rPr lang="en-US" dirty="0"/>
              <a:t>Consider the things that in the skill set</a:t>
            </a:r>
          </a:p>
          <a:p>
            <a:r>
              <a:rPr lang="en-US" dirty="0"/>
              <a:t>Consider strengths and weaknesses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040D4-4754-910D-5082-41E18CD8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A3DA8-9B8C-7EC1-CF31-97125A7A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47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74B1-D0CD-4DCD-AB12-EFB36E17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Non-Waiver Community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833F7-8E33-40EF-BFD0-92A91DB6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list of community organizations that can give you resources. </a:t>
            </a:r>
          </a:p>
          <a:p>
            <a:pPr lvl="1"/>
            <a:r>
              <a:rPr lang="en-US" dirty="0"/>
              <a:t>1. The Arc of Illinois </a:t>
            </a:r>
            <a:r>
              <a:rPr lang="en-US" dirty="0">
                <a:hlinkClick r:id="rId2"/>
              </a:rPr>
              <a:t>https://www.thearcofil.org/</a:t>
            </a:r>
            <a:endParaRPr lang="en-US" dirty="0"/>
          </a:p>
          <a:p>
            <a:pPr lvl="1"/>
            <a:r>
              <a:rPr lang="en-US" dirty="0"/>
              <a:t>Build a network of professional supports</a:t>
            </a:r>
          </a:p>
          <a:p>
            <a:pPr lvl="2"/>
            <a:r>
              <a:rPr lang="en-US" dirty="0"/>
              <a:t>Visit our </a:t>
            </a:r>
            <a:r>
              <a:rPr lang="en-US" dirty="0" err="1"/>
              <a:t>Ligas</a:t>
            </a:r>
            <a:r>
              <a:rPr lang="en-US" dirty="0"/>
              <a:t> Family Advocate page to learn how we can help:</a:t>
            </a:r>
          </a:p>
          <a:p>
            <a:pPr lvl="2"/>
            <a:r>
              <a:rPr lang="en-US" dirty="0">
                <a:hlinkClick r:id="rId3"/>
              </a:rPr>
              <a:t>https://www.thearcofil.org/about-us/programs/ligas-family-advocate-program/</a:t>
            </a:r>
            <a:endParaRPr lang="en-US" dirty="0"/>
          </a:p>
          <a:p>
            <a:pPr lvl="1"/>
            <a:r>
              <a:rPr lang="en-US" dirty="0"/>
              <a:t>Make a contact list of key people that will help you in the process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C262F-5558-2F59-DC41-6938725A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14C1D-8179-4442-F0F6-96BFD951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37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D0B3-8A42-4815-AC18-49D72C50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B5B44-E01B-4EE2-B8B0-DB560B262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dirty="0"/>
              <a:t>DDD Acronyms: </a:t>
            </a:r>
            <a:r>
              <a:rPr lang="en-US" sz="2900" dirty="0">
                <a:hlinkClick r:id="rId2"/>
              </a:rPr>
              <a:t>https://www.dhs.state.il.us/page.aspx?item=68922</a:t>
            </a:r>
            <a:endParaRPr lang="en-US" sz="2900" dirty="0"/>
          </a:p>
          <a:p>
            <a:pPr lvl="1"/>
            <a:r>
              <a:rPr lang="en-US" sz="2900" dirty="0"/>
              <a:t>Acronym or</a:t>
            </a:r>
          </a:p>
          <a:p>
            <a:pPr lvl="1"/>
            <a:r>
              <a:rPr lang="en-US" sz="2900" dirty="0"/>
              <a:t>Abbreviation	Full Wording</a:t>
            </a:r>
          </a:p>
          <a:p>
            <a:pPr lvl="1"/>
            <a:r>
              <a:rPr lang="en-US" sz="2900" dirty="0"/>
              <a:t>ABLE	Adult Basic Literacy Examination</a:t>
            </a:r>
          </a:p>
          <a:p>
            <a:pPr lvl="1"/>
            <a:r>
              <a:rPr lang="en-US" sz="2900" dirty="0"/>
              <a:t>ADA	American Disabilities Act</a:t>
            </a:r>
          </a:p>
          <a:p>
            <a:pPr lvl="1"/>
            <a:r>
              <a:rPr lang="en-US" sz="2900" dirty="0"/>
              <a:t>BALC	Bureau of Accreditation, Licensure and Certification</a:t>
            </a:r>
          </a:p>
          <a:p>
            <a:pPr lvl="1"/>
            <a:r>
              <a:rPr lang="en-US" sz="2900" dirty="0"/>
              <a:t>BCABA	Board Certified Associate Behavior Analyst</a:t>
            </a:r>
          </a:p>
          <a:p>
            <a:pPr lvl="1"/>
            <a:r>
              <a:rPr lang="en-US" sz="2900" dirty="0"/>
              <a:t>BCBA	Board Certified Behavior Analyst</a:t>
            </a:r>
          </a:p>
          <a:p>
            <a:pPr lvl="1"/>
            <a:r>
              <a:rPr lang="en-US" sz="2900" dirty="0"/>
              <a:t>CABA	Certified Associate Behavior Analyst</a:t>
            </a:r>
          </a:p>
          <a:p>
            <a:pPr lvl="1"/>
            <a:r>
              <a:rPr lang="en-US" sz="2900" dirty="0"/>
              <a:t>CBA	Certified Behavior Analyst</a:t>
            </a:r>
          </a:p>
          <a:p>
            <a:pPr lvl="1"/>
            <a:r>
              <a:rPr lang="en-US" sz="2900" dirty="0"/>
              <a:t>CE	Continuing Education</a:t>
            </a:r>
          </a:p>
          <a:p>
            <a:pPr lvl="1"/>
            <a:r>
              <a:rPr lang="en-US" sz="2900" dirty="0"/>
              <a:t>CGH	Child Group Home</a:t>
            </a:r>
          </a:p>
          <a:p>
            <a:pPr lvl="1"/>
            <a:r>
              <a:rPr lang="en-US" sz="2900" dirty="0"/>
              <a:t>CILA	Community Integrated Living Arrangement</a:t>
            </a:r>
          </a:p>
          <a:p>
            <a:pPr lvl="1"/>
            <a:r>
              <a:rPr lang="en-US" sz="2900" dirty="0"/>
              <a:t>CANTS	Child Abuse &amp; Neglect Tracking System</a:t>
            </a:r>
          </a:p>
          <a:p>
            <a:pPr lvl="1"/>
            <a:r>
              <a:rPr lang="en-US" sz="2900" dirty="0"/>
              <a:t>CASAS	Comprehensive Adult Student Assessment System</a:t>
            </a:r>
          </a:p>
          <a:p>
            <a:pPr lvl="1"/>
            <a:endParaRPr lang="en-US" dirty="0"/>
          </a:p>
        </p:txBody>
      </p:sp>
      <p:sp>
        <p:nvSpPr>
          <p:cNvPr id="4" name="Flowchart: Sequential Access Storage 3">
            <a:extLst>
              <a:ext uri="{FF2B5EF4-FFF2-40B4-BE49-F238E27FC236}">
                <a16:creationId xmlns:a16="http://schemas.microsoft.com/office/drawing/2014/main" id="{61D94544-3F2A-4BC8-948B-9ED53727C55C}"/>
              </a:ext>
            </a:extLst>
          </p:cNvPr>
          <p:cNvSpPr/>
          <p:nvPr/>
        </p:nvSpPr>
        <p:spPr>
          <a:xfrm flipH="1">
            <a:off x="9206142" y="681037"/>
            <a:ext cx="2147657" cy="233482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Hint: Highlight the acronyms that are most relevant to you.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8E84A-33E3-4C22-C2A9-FFB8B060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1DC3-5B1E-A116-FA05-4CE70819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15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05AF7-EE51-4D8F-A05B-C21E831FF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674703"/>
            <a:ext cx="5157787" cy="551496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DD	Developmental Disability</a:t>
            </a:r>
          </a:p>
          <a:p>
            <a:r>
              <a:rPr lang="en-US" sz="1900" dirty="0"/>
              <a:t>DDD	Division of Developmental Disabilities</a:t>
            </a:r>
          </a:p>
          <a:p>
            <a:r>
              <a:rPr lang="en-US" sz="1900" dirty="0"/>
              <a:t>DHS	Department of Human Services</a:t>
            </a:r>
          </a:p>
          <a:p>
            <a:r>
              <a:rPr lang="en-US" sz="1900" dirty="0"/>
              <a:t>DHSCRS	Department of Human Services Community Reporting System</a:t>
            </a:r>
          </a:p>
          <a:p>
            <a:r>
              <a:rPr lang="en-US" sz="1900" dirty="0"/>
              <a:t>DMH	Division of Mental Health</a:t>
            </a:r>
          </a:p>
          <a:p>
            <a:r>
              <a:rPr lang="en-US" sz="1900" dirty="0" err="1"/>
              <a:t>DoA</a:t>
            </a:r>
            <a:r>
              <a:rPr lang="en-US" sz="1900" dirty="0"/>
              <a:t>	Department on Aging</a:t>
            </a:r>
          </a:p>
          <a:p>
            <a:r>
              <a:rPr lang="en-US" sz="1900" dirty="0"/>
              <a:t>DSP	Direct Support Person</a:t>
            </a:r>
          </a:p>
          <a:p>
            <a:r>
              <a:rPr lang="en-US" sz="1900" dirty="0"/>
              <a:t>DT	Day Training</a:t>
            </a:r>
          </a:p>
          <a:p>
            <a:r>
              <a:rPr lang="en-US" sz="1900" dirty="0"/>
              <a:t>EIN	Employer Identification Number</a:t>
            </a:r>
          </a:p>
          <a:p>
            <a:r>
              <a:rPr lang="en-US" sz="1900" dirty="0"/>
              <a:t>FEIN	Federal Employer Identification Number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89068-C797-406A-9F64-0BA855199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736847"/>
            <a:ext cx="5183188" cy="5452816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CBTA	Competency-Based Training Assessment</a:t>
            </a:r>
          </a:p>
          <a:p>
            <a:r>
              <a:rPr lang="en-US" sz="1900" dirty="0"/>
              <a:t>CNA	Certified Nursing Assistant</a:t>
            </a:r>
          </a:p>
          <a:p>
            <a:r>
              <a:rPr lang="en-US" sz="1900" dirty="0"/>
              <a:t>CRS	Community Reporting System (or ROCS)</a:t>
            </a:r>
          </a:p>
          <a:p>
            <a:r>
              <a:rPr lang="en-US" sz="1900" dirty="0"/>
              <a:t>CRV	Central Repository Vault</a:t>
            </a:r>
          </a:p>
          <a:p>
            <a:r>
              <a:rPr lang="en-US" sz="1900" dirty="0"/>
              <a:t>CSA	Community Service Agreement</a:t>
            </a:r>
          </a:p>
          <a:p>
            <a:r>
              <a:rPr lang="en-US" sz="1900" dirty="0"/>
              <a:t>DASA	Division of Alcohol and Substance Abuse</a:t>
            </a:r>
          </a:p>
          <a:p>
            <a:r>
              <a:rPr lang="en-US" sz="1900" dirty="0"/>
              <a:t>dba or DBA	Doing Business As</a:t>
            </a:r>
          </a:p>
          <a:p>
            <a:r>
              <a:rPr lang="en-US" sz="1900" dirty="0"/>
              <a:t>DCFS	Department of Children &amp; Family Services</a:t>
            </a:r>
          </a:p>
          <a:p>
            <a:r>
              <a:rPr lang="en-US" sz="1900" dirty="0"/>
              <a:t>Mobius	Mobius Management Reporting Systems, Inc.</a:t>
            </a:r>
          </a:p>
          <a:p>
            <a:r>
              <a:rPr lang="en-US" sz="1900" dirty="0"/>
              <a:t>RF	Region Facilitator</a:t>
            </a:r>
          </a:p>
          <a:p>
            <a:r>
              <a:rPr lang="en-US" sz="1900" dirty="0"/>
              <a:t>NPI	National Provider Identification</a:t>
            </a:r>
          </a:p>
          <a:p>
            <a:r>
              <a:rPr lang="en-US" sz="1900" dirty="0"/>
              <a:t>OJT	On-the-Job Training</a:t>
            </a:r>
          </a:p>
          <a:p>
            <a:r>
              <a:rPr lang="en-US" sz="1900" dirty="0"/>
              <a:t>OT	Occupational Therapy</a:t>
            </a:r>
          </a:p>
          <a:p>
            <a:r>
              <a:rPr lang="en-US" sz="1900" dirty="0"/>
              <a:t>PAS	Pre-Admission Screening</a:t>
            </a:r>
          </a:p>
          <a:p>
            <a:r>
              <a:rPr lang="en-US" sz="1900" dirty="0"/>
              <a:t>POS	Purchase of Service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902C5F-695D-C78B-7E97-FAB0BEBC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03846-86EF-1990-D5F6-84129B55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3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9A7E-8196-4D1A-8079-BFBAAC84B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5006"/>
            <a:ext cx="5181600" cy="5885895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PSW	Personal Support Worker</a:t>
            </a:r>
          </a:p>
          <a:p>
            <a:r>
              <a:rPr lang="en-US" sz="6400" dirty="0"/>
              <a:t>PT	Physical Therapy</a:t>
            </a:r>
          </a:p>
          <a:p>
            <a:r>
              <a:rPr lang="en-US" sz="6400" dirty="0"/>
              <a:t>QIDP	Qualified Intellectual Disabilities Professional </a:t>
            </a:r>
          </a:p>
          <a:p>
            <a:r>
              <a:rPr lang="en-US" sz="6400" dirty="0"/>
              <a:t>RIN	Recipient Identification Number</a:t>
            </a:r>
          </a:p>
          <a:p>
            <a:r>
              <a:rPr lang="en-US" sz="6400" dirty="0"/>
              <a:t>RN	Registered Nurse</a:t>
            </a:r>
          </a:p>
          <a:p>
            <a:r>
              <a:rPr lang="en-US" sz="6400" dirty="0"/>
              <a:t>ROCS	Reporting of Community Services</a:t>
            </a:r>
          </a:p>
          <a:p>
            <a:r>
              <a:rPr lang="en-US" sz="6400" dirty="0"/>
              <a:t>SAC	Statewide Advisory Council</a:t>
            </a:r>
          </a:p>
          <a:p>
            <a:r>
              <a:rPr lang="en-US" sz="6400" dirty="0"/>
              <a:t>SEP	Supported Employment Program</a:t>
            </a:r>
          </a:p>
          <a:p>
            <a:r>
              <a:rPr lang="en-US" sz="6400" dirty="0"/>
              <a:t>SLA	Supported Living Arrangement</a:t>
            </a:r>
          </a:p>
          <a:p>
            <a:r>
              <a:rPr lang="en-US" sz="6400" dirty="0"/>
              <a:t>SODC	State-Operated Developmental Center</a:t>
            </a:r>
          </a:p>
          <a:p>
            <a:r>
              <a:rPr lang="en-US" sz="6400" dirty="0"/>
              <a:t>SSA	Social Security Administration</a:t>
            </a:r>
          </a:p>
          <a:p>
            <a:r>
              <a:rPr lang="en-US" sz="6400" dirty="0"/>
              <a:t>SSI	Supplemental Security Income</a:t>
            </a:r>
          </a:p>
          <a:p>
            <a:r>
              <a:rPr lang="en-US" sz="6400" dirty="0"/>
              <a:t>SSN	Social Security Number</a:t>
            </a:r>
          </a:p>
          <a:p>
            <a:r>
              <a:rPr lang="en-US" sz="6400" dirty="0"/>
              <a:t>TABE	Test of Adult Basic Education</a:t>
            </a:r>
          </a:p>
          <a:p>
            <a:r>
              <a:rPr lang="en-US" sz="6400" dirty="0"/>
              <a:t>TIN	Taxpayer Identification Number</a:t>
            </a:r>
          </a:p>
          <a:p>
            <a:r>
              <a:rPr lang="en-US" sz="6400" dirty="0"/>
              <a:t>IDHS                         Illinois Department of Human Services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A8865-E00A-4EFE-920D-A27FD6550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5006"/>
            <a:ext cx="5181600" cy="5741957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FTP	File Tape Protocol</a:t>
            </a:r>
          </a:p>
          <a:p>
            <a:r>
              <a:rPr lang="en-US" sz="5600" dirty="0"/>
              <a:t>GED	Graduate Equivalent Diploma</a:t>
            </a:r>
          </a:p>
          <a:p>
            <a:r>
              <a:rPr lang="en-US" sz="5600" dirty="0"/>
              <a:t>HAN	IDPH Health Alert Network (HAN) Web Portal</a:t>
            </a:r>
          </a:p>
          <a:p>
            <a:r>
              <a:rPr lang="en-US" sz="5600" dirty="0"/>
              <a:t>HBS	Home-Based Services</a:t>
            </a:r>
          </a:p>
          <a:p>
            <a:r>
              <a:rPr lang="en-US" sz="5600" dirty="0"/>
              <a:t>HCBS	Home and Community-Based Services</a:t>
            </a:r>
          </a:p>
          <a:p>
            <a:r>
              <a:rPr lang="en-US" sz="5600" dirty="0"/>
              <a:t>HCD	Human Capital Development</a:t>
            </a:r>
          </a:p>
          <a:p>
            <a:r>
              <a:rPr lang="en-US" sz="5600" dirty="0"/>
              <a:t>HFS	Department of Healthcare &amp; Family Services</a:t>
            </a:r>
          </a:p>
          <a:p>
            <a:r>
              <a:rPr lang="en-US" sz="5600" dirty="0"/>
              <a:t>HIPAA	Health Insurance Portability &amp; Accountability Act</a:t>
            </a:r>
          </a:p>
          <a:p>
            <a:r>
              <a:rPr lang="en-US" sz="5600" dirty="0"/>
              <a:t>ICDD	Illinois Council on Developmental Disabilities</a:t>
            </a:r>
          </a:p>
          <a:p>
            <a:r>
              <a:rPr lang="en-US" sz="5600" dirty="0"/>
              <a:t>ICFDD	Intermediate Care Facility for Developmental Disabilities</a:t>
            </a:r>
          </a:p>
          <a:p>
            <a:r>
              <a:rPr lang="en-US" sz="5600" dirty="0"/>
              <a:t>ICFMR	Intermediate Care Facility for Mental Retardation</a:t>
            </a:r>
          </a:p>
          <a:p>
            <a:r>
              <a:rPr lang="en-US" sz="5600" dirty="0"/>
              <a:t>IDPH	Illinois Department of Public Health</a:t>
            </a:r>
          </a:p>
          <a:p>
            <a:r>
              <a:rPr lang="en-US" sz="5600" dirty="0"/>
              <a:t>IDFPR	Illinois Department of Financial &amp; Professional Regulation</a:t>
            </a:r>
          </a:p>
          <a:p>
            <a:r>
              <a:rPr lang="en-US" sz="5600" dirty="0"/>
              <a:t>IOC	Illinois Office of the Comptroller</a:t>
            </a:r>
          </a:p>
          <a:p>
            <a:r>
              <a:rPr lang="en-US" sz="5600" dirty="0"/>
              <a:t>IRS	Internal Revenue Service</a:t>
            </a:r>
          </a:p>
          <a:p>
            <a:r>
              <a:rPr lang="en-US" sz="5600" dirty="0"/>
              <a:t>ISC	Independent Service Coordination</a:t>
            </a:r>
          </a:p>
          <a:p>
            <a:r>
              <a:rPr lang="en-US" sz="5600" dirty="0"/>
              <a:t>ISSA	Individual Service and Support Advocacy</a:t>
            </a:r>
          </a:p>
          <a:p>
            <a:r>
              <a:rPr lang="en-US" sz="5600" dirty="0"/>
              <a:t>LL	Limited Liability</a:t>
            </a:r>
          </a:p>
          <a:p>
            <a:r>
              <a:rPr lang="en-US" sz="5600" dirty="0"/>
              <a:t>LLC	Limited Liability Corporation</a:t>
            </a:r>
          </a:p>
          <a:p>
            <a:r>
              <a:rPr lang="en-US" sz="5600" dirty="0"/>
              <a:t>LPN	Licensed Practical Nurse</a:t>
            </a:r>
          </a:p>
          <a:p>
            <a:r>
              <a:rPr lang="en-US" sz="5600" dirty="0"/>
              <a:t>MIS	Management Information Services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B20F9F-9F10-5B47-5E94-86F933AB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F4E32-55E0-695B-CA78-521626D6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48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ex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915"/>
            <a:ext cx="11950277" cy="6858000"/>
          </a:xfrm>
          <a:prstGeom prst="rect">
            <a:avLst/>
          </a:prstGeom>
        </p:spPr>
      </p:pic>
      <p:sp>
        <p:nvSpPr>
          <p:cNvPr id="74" name="Google Shape;74;p15"/>
          <p:cNvSpPr txBox="1"/>
          <p:nvPr/>
        </p:nvSpPr>
        <p:spPr>
          <a:xfrm>
            <a:off x="739564" y="409364"/>
            <a:ext cx="8710930" cy="73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r>
              <a:rPr lang="en-US" altLang="en-GB" sz="4000" b="1">
                <a:solidFill>
                  <a:schemeClr val="accent4">
                    <a:lumMod val="75000"/>
                  </a:schemeClr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TEAM CHART</a:t>
            </a:r>
          </a:p>
        </p:txBody>
      </p:sp>
      <p:sp>
        <p:nvSpPr>
          <p:cNvPr id="75" name="Google Shape;75;p15"/>
          <p:cNvSpPr/>
          <p:nvPr/>
        </p:nvSpPr>
        <p:spPr>
          <a:xfrm>
            <a:off x="617817" y="580167"/>
            <a:ext cx="95800" cy="39700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76" name="Google Shape;76;p15"/>
          <p:cNvSpPr/>
          <p:nvPr/>
        </p:nvSpPr>
        <p:spPr>
          <a:xfrm>
            <a:off x="11950167" y="0"/>
            <a:ext cx="242000" cy="68580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solidFill>
                <a:srgbClr val="FF0000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622707" y="5014461"/>
            <a:ext cx="2041600" cy="49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altLang="en-GB" sz="1533" b="1" dirty="0" err="1">
                <a:solidFill>
                  <a:schemeClr val="accent4">
                    <a:lumMod val="75000"/>
                  </a:schemeClr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Shakari</a:t>
            </a:r>
            <a:r>
              <a:rPr lang="en-US" altLang="en-GB" sz="1533" b="1" dirty="0">
                <a:solidFill>
                  <a:schemeClr val="accent4">
                    <a:lumMod val="75000"/>
                  </a:schemeClr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Asbury</a:t>
            </a:r>
          </a:p>
        </p:txBody>
      </p:sp>
      <p:sp>
        <p:nvSpPr>
          <p:cNvPr id="78" name="Google Shape;78;p15"/>
          <p:cNvSpPr txBox="1"/>
          <p:nvPr/>
        </p:nvSpPr>
        <p:spPr>
          <a:xfrm>
            <a:off x="6296182" y="5406468"/>
            <a:ext cx="2509097" cy="46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altLang="en-GB" sz="1333" dirty="0">
                <a:solidFill>
                  <a:srgbClr val="5F5F5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Part Time LFA &amp; FSN</a:t>
            </a:r>
          </a:p>
        </p:txBody>
      </p:sp>
      <p:sp>
        <p:nvSpPr>
          <p:cNvPr id="81" name="Google Shape;81;p15"/>
          <p:cNvSpPr txBox="1"/>
          <p:nvPr/>
        </p:nvSpPr>
        <p:spPr>
          <a:xfrm>
            <a:off x="6238646" y="1960381"/>
            <a:ext cx="2041600" cy="49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altLang="en-GB" sz="1533" b="1" dirty="0">
                <a:solidFill>
                  <a:schemeClr val="accent4">
                    <a:lumMod val="75000"/>
                  </a:schemeClr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Shirley Pérez</a:t>
            </a:r>
          </a:p>
        </p:txBody>
      </p:sp>
      <p:sp>
        <p:nvSpPr>
          <p:cNvPr id="82" name="Google Shape;82;p15"/>
          <p:cNvSpPr txBox="1"/>
          <p:nvPr/>
        </p:nvSpPr>
        <p:spPr>
          <a:xfrm>
            <a:off x="6357279" y="2262026"/>
            <a:ext cx="1815400" cy="46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altLang="en-GB" sz="1333" dirty="0">
                <a:solidFill>
                  <a:srgbClr val="5F5F5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LFA FSN Director</a:t>
            </a:r>
          </a:p>
        </p:txBody>
      </p:sp>
      <p:sp>
        <p:nvSpPr>
          <p:cNvPr id="104" name="Google Shape;104;p15"/>
          <p:cNvSpPr txBox="1"/>
          <p:nvPr/>
        </p:nvSpPr>
        <p:spPr>
          <a:xfrm>
            <a:off x="3845471" y="5106395"/>
            <a:ext cx="2041600" cy="49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altLang="en-GB" sz="1533" b="1" dirty="0">
                <a:solidFill>
                  <a:schemeClr val="accent4">
                    <a:lumMod val="75000"/>
                  </a:schemeClr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Ruth Aguilar</a:t>
            </a:r>
          </a:p>
        </p:txBody>
      </p:sp>
      <p:sp>
        <p:nvSpPr>
          <p:cNvPr id="105" name="Google Shape;105;p15"/>
          <p:cNvSpPr txBox="1"/>
          <p:nvPr/>
        </p:nvSpPr>
        <p:spPr>
          <a:xfrm>
            <a:off x="9388170" y="5367714"/>
            <a:ext cx="1815400" cy="46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altLang="en-GB" sz="1333" dirty="0">
                <a:solidFill>
                  <a:srgbClr val="5F5F5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LFA</a:t>
            </a:r>
          </a:p>
        </p:txBody>
      </p:sp>
      <p:sp>
        <p:nvSpPr>
          <p:cNvPr id="15" name="Google Shape;82;p15"/>
          <p:cNvSpPr txBox="1"/>
          <p:nvPr/>
        </p:nvSpPr>
        <p:spPr>
          <a:xfrm>
            <a:off x="3919864" y="5485678"/>
            <a:ext cx="1815400" cy="46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altLang="en-GB" sz="1333" dirty="0">
                <a:solidFill>
                  <a:srgbClr val="5F5F5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Senior LFA</a:t>
            </a:r>
          </a:p>
        </p:txBody>
      </p:sp>
      <p:sp>
        <p:nvSpPr>
          <p:cNvPr id="16" name="Google Shape;104;p15"/>
          <p:cNvSpPr txBox="1"/>
          <p:nvPr/>
        </p:nvSpPr>
        <p:spPr>
          <a:xfrm>
            <a:off x="9298687" y="5051420"/>
            <a:ext cx="2041600" cy="49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altLang="en-GB" sz="1533" b="1" dirty="0">
                <a:solidFill>
                  <a:schemeClr val="accent4">
                    <a:lumMod val="75000"/>
                  </a:schemeClr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Annie Bruno</a:t>
            </a:r>
          </a:p>
        </p:txBody>
      </p:sp>
      <p:sp>
        <p:nvSpPr>
          <p:cNvPr id="18" name="Google Shape;104;p15"/>
          <p:cNvSpPr txBox="1"/>
          <p:nvPr/>
        </p:nvSpPr>
        <p:spPr>
          <a:xfrm>
            <a:off x="10431918" y="2769101"/>
            <a:ext cx="1305983" cy="29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altLang="en-GB" sz="1333" b="1" dirty="0">
                <a:solidFill>
                  <a:schemeClr val="accent4">
                    <a:lumMod val="75000"/>
                  </a:schemeClr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New </a:t>
            </a:r>
            <a:r>
              <a:rPr lang="en-US" altLang="en-GB" sz="1333" b="1" dirty="0">
                <a:solidFill>
                  <a:schemeClr val="accent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Hire</a:t>
            </a:r>
          </a:p>
        </p:txBody>
      </p:sp>
      <p:pic>
        <p:nvPicPr>
          <p:cNvPr id="19" name="Picture 18" descr="arc icon-01"/>
          <p:cNvPicPr>
            <a:picLocks noChangeAspect="1"/>
          </p:cNvPicPr>
          <p:nvPr/>
        </p:nvPicPr>
        <p:blipFill>
          <a:blip r:embed="rId4"/>
          <a:srcRect t="28660" b="44710"/>
          <a:stretch>
            <a:fillRect/>
          </a:stretch>
        </p:blipFill>
        <p:spPr>
          <a:xfrm>
            <a:off x="10086764" y="5966883"/>
            <a:ext cx="1731010" cy="614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F4C43-F5B0-FB52-B7A7-8CE5571F1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823" y="425984"/>
            <a:ext cx="2357324" cy="236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77820-A69B-3A0B-E73C-5411B2787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545" y="2797577"/>
            <a:ext cx="2386039" cy="2386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279515-1A1C-E9C2-ED78-6ADA466D19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7187" y="2998656"/>
            <a:ext cx="2154107" cy="215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875F20-9C10-E8F0-B563-B55CC4BFBB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9010" y="2959359"/>
            <a:ext cx="2194750" cy="219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E7196A-6469-4F87-F059-F36653C522B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736" t="7156" r="8274" b="4356"/>
          <a:stretch/>
        </p:blipFill>
        <p:spPr>
          <a:xfrm>
            <a:off x="1334814" y="3045665"/>
            <a:ext cx="1864571" cy="203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BA0E19-65BB-8EDC-D070-577D377EF631}"/>
              </a:ext>
            </a:extLst>
          </p:cNvPr>
          <p:cNvSpPr txBox="1"/>
          <p:nvPr/>
        </p:nvSpPr>
        <p:spPr>
          <a:xfrm>
            <a:off x="1160805" y="5106394"/>
            <a:ext cx="2074786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Troy Market</a:t>
            </a:r>
          </a:p>
          <a:p>
            <a:pPr algn="ctr"/>
            <a:endParaRPr lang="en-US" sz="1333" dirty="0"/>
          </a:p>
          <a:p>
            <a:pPr algn="ctr"/>
            <a:r>
              <a:rPr lang="en-US" sz="1333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FSN Specialist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br>
              <a:rPr lang="en-US" sz="3600"/>
            </a:br>
            <a:r>
              <a:rPr lang="en-US" sz="3600"/>
              <a:t> Contact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2618B-63D4-2C78-3FAA-D049EB80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407271-4756-45A4-AF8A-33C64BD497E1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B84EDDB-AA2B-D796-1189-D24C1288A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86431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94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122" y="365125"/>
            <a:ext cx="8522677" cy="1325563"/>
          </a:xfrm>
        </p:spPr>
        <p:txBody>
          <a:bodyPr/>
          <a:lstStyle/>
          <a:p>
            <a:r>
              <a:rPr lang="en-US" dirty="0"/>
              <a:t>Important Basic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1122" y="1825625"/>
            <a:ext cx="41499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Name:</a:t>
            </a:r>
          </a:p>
          <a:p>
            <a:pPr marL="0" indent="0">
              <a:buNone/>
            </a:pPr>
            <a:r>
              <a:rPr lang="en-US" dirty="0"/>
              <a:t>Nickname: (Optional)</a:t>
            </a:r>
          </a:p>
          <a:p>
            <a:pPr marL="0" indent="0">
              <a:buNone/>
            </a:pPr>
            <a:r>
              <a:rPr lang="en-US" dirty="0"/>
              <a:t>DOB:</a:t>
            </a:r>
          </a:p>
          <a:p>
            <a:pPr marL="0" indent="0">
              <a:buNone/>
            </a:pPr>
            <a:r>
              <a:rPr lang="en-US" dirty="0"/>
              <a:t>Medicaid ID#</a:t>
            </a:r>
          </a:p>
          <a:p>
            <a:pPr marL="0" indent="0">
              <a:buNone/>
            </a:pPr>
            <a:r>
              <a:rPr lang="en-US" dirty="0"/>
              <a:t>Last 4 of Social:</a:t>
            </a:r>
          </a:p>
          <a:p>
            <a:pPr marL="0" indent="0">
              <a:buNone/>
            </a:pPr>
            <a:r>
              <a:rPr lang="en-US" dirty="0"/>
              <a:t>Address:</a:t>
            </a:r>
          </a:p>
          <a:p>
            <a:pPr marL="0" indent="0">
              <a:buNone/>
            </a:pPr>
            <a:r>
              <a:rPr lang="en-US" dirty="0"/>
              <a:t>Phone:</a:t>
            </a:r>
          </a:p>
          <a:p>
            <a:pPr marL="0" indent="0">
              <a:buNone/>
            </a:pPr>
            <a:r>
              <a:rPr lang="en-US" dirty="0"/>
              <a:t>Email: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4F1F-1C3F-7264-D998-9336C0FF31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7D33A-6950-E107-4529-31AEA9CD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80322-4FB3-33AA-1297-46F03D8F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2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26" y="457200"/>
            <a:ext cx="3932237" cy="1600200"/>
          </a:xfrm>
        </p:spPr>
        <p:txBody>
          <a:bodyPr/>
          <a:lstStyle/>
          <a:p>
            <a:r>
              <a:rPr lang="en-US" dirty="0"/>
              <a:t>Photos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1889" y="875454"/>
            <a:ext cx="6172200" cy="4873625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3626" y="2092569"/>
            <a:ext cx="3932237" cy="3811588"/>
          </a:xfrm>
        </p:spPr>
        <p:txBody>
          <a:bodyPr/>
          <a:lstStyle/>
          <a:p>
            <a:r>
              <a:rPr lang="en-US" dirty="0"/>
              <a:t>Add the most recent picture of your loved one.</a:t>
            </a:r>
          </a:p>
          <a:p>
            <a:r>
              <a:rPr lang="en-US" dirty="0"/>
              <a:t>Add a nice and fun picture of your loved one. Maybe even pictures of the things they like.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5B787-B262-AF7C-A8D8-77B62404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F062-3E5A-6A6D-A75B-FDC72823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59B86-4336-D285-2A75-035D5706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Contacts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E3135A-77A7-F529-25DA-17ECBD760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Identify a group of people that you can count on when something happens.</a:t>
            </a:r>
          </a:p>
          <a:p>
            <a:r>
              <a:rPr lang="en-US" sz="2000" dirty="0"/>
              <a:t>Think of whom you would call first if you have an emergency</a:t>
            </a:r>
          </a:p>
          <a:p>
            <a:r>
              <a:rPr lang="en-US" sz="2000" dirty="0"/>
              <a:t>Make sure they are aware of this and keep in touch with them.</a:t>
            </a:r>
          </a:p>
          <a:p>
            <a:r>
              <a:rPr lang="en-US" sz="2000" dirty="0"/>
              <a:t>Inform other who is in this selected group.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F7B839-8EAF-B707-354A-19BF9C923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61" y="807593"/>
            <a:ext cx="4926333" cy="5239568"/>
          </a:xfrm>
          <a:prstGeom prst="rect">
            <a:avLst/>
          </a:prstGeom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1A71A-26CC-995D-AE36-3C13FD75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B962A-B104-4E90-B5AB-34E302FF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3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B9CD-3AFC-BC75-A658-DAAD464C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Providers contact information: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562688-CC49-2A9A-AE6D-C53C5B1AC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312855"/>
              </p:ext>
            </p:extLst>
          </p:nvPr>
        </p:nvGraphicFramePr>
        <p:xfrm>
          <a:off x="838200" y="1811019"/>
          <a:ext cx="10515600" cy="433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6525474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962580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837248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22515353"/>
                    </a:ext>
                  </a:extLst>
                </a:gridCol>
              </a:tblGrid>
              <a:tr h="496515">
                <a:tc>
                  <a:txBody>
                    <a:bodyPr/>
                    <a:lstStyle/>
                    <a:p>
                      <a:r>
                        <a:rPr lang="en-US" dirty="0"/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88201"/>
                  </a:ext>
                </a:extLst>
              </a:tr>
              <a:tr h="496515">
                <a:tc>
                  <a:txBody>
                    <a:bodyPr/>
                    <a:lstStyle/>
                    <a:p>
                      <a:r>
                        <a:rPr lang="en-US" dirty="0"/>
                        <a:t>Primary Doctor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21979"/>
                  </a:ext>
                </a:extLst>
              </a:tr>
              <a:tr h="496515">
                <a:tc>
                  <a:txBody>
                    <a:bodyPr/>
                    <a:lstStyle/>
                    <a:p>
                      <a:r>
                        <a:rPr lang="en-US" dirty="0"/>
                        <a:t>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989958"/>
                  </a:ext>
                </a:extLst>
              </a:tr>
              <a:tr h="496515">
                <a:tc>
                  <a:txBody>
                    <a:bodyPr/>
                    <a:lstStyle/>
                    <a:p>
                      <a:r>
                        <a:rPr lang="en-US" dirty="0"/>
                        <a:t>Physical Therapist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713714"/>
                  </a:ext>
                </a:extLst>
              </a:tr>
              <a:tr h="856999">
                <a:tc>
                  <a:txBody>
                    <a:bodyPr/>
                    <a:lstStyle/>
                    <a:p>
                      <a:r>
                        <a:rPr lang="en-US" dirty="0"/>
                        <a:t>Occupational Therapist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091"/>
                  </a:ext>
                </a:extLst>
              </a:tr>
              <a:tr h="496515">
                <a:tc>
                  <a:txBody>
                    <a:bodyPr/>
                    <a:lstStyle/>
                    <a:p>
                      <a:r>
                        <a:rPr lang="en-US" dirty="0"/>
                        <a:t>Speech Pathologist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780787"/>
                  </a:ext>
                </a:extLst>
              </a:tr>
              <a:tr h="496515">
                <a:tc>
                  <a:txBody>
                    <a:bodyPr/>
                    <a:lstStyle/>
                    <a:p>
                      <a:r>
                        <a:rPr lang="en-US" dirty="0"/>
                        <a:t>Counselor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625575"/>
                  </a:ext>
                </a:extLst>
              </a:tr>
              <a:tr h="496515">
                <a:tc>
                  <a:txBody>
                    <a:bodyPr/>
                    <a:lstStyle/>
                    <a:p>
                      <a:r>
                        <a:rPr lang="en-US" dirty="0"/>
                        <a:t>Nurse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91940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53F4A-BB34-5D86-82F1-4C46A681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DD488-4897-8812-5F70-8DB3248F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7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FE2D-F6D5-B8FF-1D4F-F0D3B1EE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continued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797A4C-73B8-CD87-01FF-10FB1949E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619107"/>
              </p:ext>
            </p:extLst>
          </p:nvPr>
        </p:nvGraphicFramePr>
        <p:xfrm>
          <a:off x="838200" y="1825625"/>
          <a:ext cx="10629900" cy="4568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475">
                  <a:extLst>
                    <a:ext uri="{9D8B030D-6E8A-4147-A177-3AD203B41FA5}">
                      <a16:colId xmlns:a16="http://schemas.microsoft.com/office/drawing/2014/main" val="10955376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1756337774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1388379490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2719117560"/>
                    </a:ext>
                  </a:extLst>
                </a:gridCol>
              </a:tblGrid>
              <a:tr h="561181">
                <a:tc>
                  <a:txBody>
                    <a:bodyPr/>
                    <a:lstStyle/>
                    <a:p>
                      <a:r>
                        <a:rPr lang="en-US" dirty="0"/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827961"/>
                  </a:ext>
                </a:extLst>
              </a:tr>
              <a:tr h="561181">
                <a:tc>
                  <a:txBody>
                    <a:bodyPr/>
                    <a:lstStyle/>
                    <a:p>
                      <a:r>
                        <a:rPr lang="en-US" dirty="0"/>
                        <a:t>School Transition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069"/>
                  </a:ext>
                </a:extLst>
              </a:tr>
              <a:tr h="561181">
                <a:tc>
                  <a:txBody>
                    <a:bodyPr/>
                    <a:lstStyle/>
                    <a:p>
                      <a:r>
                        <a:rPr lang="en-US" dirty="0"/>
                        <a:t>Social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595993"/>
                  </a:ext>
                </a:extLst>
              </a:tr>
              <a:tr h="561181">
                <a:tc>
                  <a:txBody>
                    <a:bodyPr/>
                    <a:lstStyle/>
                    <a:p>
                      <a:r>
                        <a:rPr lang="en-US" dirty="0" err="1"/>
                        <a:t>Ligas</a:t>
                      </a:r>
                      <a:r>
                        <a:rPr lang="en-US" dirty="0"/>
                        <a:t> Family Advocate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065421"/>
                  </a:ext>
                </a:extLst>
              </a:tr>
              <a:tr h="561181">
                <a:tc>
                  <a:txBody>
                    <a:bodyPr/>
                    <a:lstStyle/>
                    <a:p>
                      <a:r>
                        <a:rPr lang="en-US" dirty="0"/>
                        <a:t>ISC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59641"/>
                  </a:ext>
                </a:extLst>
              </a:tr>
              <a:tr h="561181">
                <a:tc>
                  <a:txBody>
                    <a:bodyPr/>
                    <a:lstStyle/>
                    <a:p>
                      <a:r>
                        <a:rPr lang="en-US" dirty="0"/>
                        <a:t>Attorneys / Legal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776327"/>
                  </a:ext>
                </a:extLst>
              </a:tr>
              <a:tr h="561181">
                <a:tc>
                  <a:txBody>
                    <a:bodyPr/>
                    <a:lstStyle/>
                    <a:p>
                      <a:r>
                        <a:rPr lang="en-US" dirty="0"/>
                        <a:t>Community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36278"/>
                  </a:ext>
                </a:extLst>
              </a:tr>
              <a:tr h="561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5336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FCBDD-6259-E087-21F7-C32E398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FD0D8-77DC-DBEC-5B7A-F782A735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4E01-36E4-F768-EB26-E60C88D1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C11A3-4469-C8D6-C916-878426BB4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agencies that provide services related to the conditions:</a:t>
            </a:r>
          </a:p>
          <a:p>
            <a:r>
              <a:rPr lang="en-US" dirty="0"/>
              <a:t>Examples: The Arc of Illinois for Intellectual/Developmental </a:t>
            </a:r>
          </a:p>
          <a:p>
            <a:r>
              <a:rPr lang="en-US" dirty="0"/>
              <a:t> My child has:</a:t>
            </a:r>
          </a:p>
          <a:p>
            <a:pPr lvl="1"/>
            <a:r>
              <a:rPr lang="en-US" dirty="0"/>
              <a:t> Autism- The Autism Program</a:t>
            </a:r>
          </a:p>
          <a:p>
            <a:pPr lvl="1"/>
            <a:r>
              <a:rPr lang="en-US" dirty="0"/>
              <a:t>Seizure Disorder- The Epilepsy Foundation</a:t>
            </a:r>
          </a:p>
          <a:p>
            <a:pPr lvl="1"/>
            <a:r>
              <a:rPr lang="en-US" dirty="0"/>
              <a:t>Down Syndrome- The Down Syndrome Association</a:t>
            </a:r>
          </a:p>
          <a:p>
            <a:pPr lvl="1"/>
            <a:r>
              <a:rPr lang="en-US" dirty="0"/>
              <a:t>Williams Syndrome – The Williams Syndrome Association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1A321-967E-5C57-E08A-19A46EB6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1ADA7-0FD2-A32E-9021-B7252238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8D4D-3E10-4B54-89B6-2FCADF3B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Kitchen Table Planning</a:t>
            </a:r>
            <a:br>
              <a:rPr lang="en-US" dirty="0"/>
            </a:br>
            <a:r>
              <a:rPr lang="en-US" sz="1600" dirty="0"/>
              <a:t>Use this space to brainstorm and gather a wealth of ideas, thoughts, and wishes. Be creative; use colors, markers, crayons, etc.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B45CEB-EC77-4EC0-AE5B-BF2BA8965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85110" y="4353466"/>
            <a:ext cx="2270184" cy="228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78FD09-06DD-437D-8593-B9E71AD3FEE6}"/>
              </a:ext>
            </a:extLst>
          </p:cNvPr>
          <p:cNvSpPr txBox="1"/>
          <p:nvPr/>
        </p:nvSpPr>
        <p:spPr>
          <a:xfrm>
            <a:off x="9821297" y="6415931"/>
            <a:ext cx="1443333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hlinkClick r:id="rId3" tooltip="https://www.flickr.com/photos/oakleyoriginals/3393259139/"/>
              </a:rPr>
              <a:t>This Photo</a:t>
            </a:r>
            <a:r>
              <a:rPr lang="en-US" sz="400" dirty="0"/>
              <a:t> by Unknown Author is licensed under </a:t>
            </a:r>
            <a:r>
              <a:rPr lang="en-US" sz="400" dirty="0">
                <a:hlinkClick r:id="rId4" tooltip="https://creativecommons.org/licenses/by/3.0/"/>
              </a:rPr>
              <a:t>CC BY</a:t>
            </a:r>
            <a:endParaRPr lang="en-US" sz="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9F21D0-4B7A-BFE8-7D8D-A5917AFD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Support Network &amp; Ligas Family Advocate Programs at The Arc of 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4769B-B03C-C910-EC61-5AF2B3D3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23-32F2-482A-8DF5-992C78BB03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6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7A2142507594CB63A90766BB80FE8" ma:contentTypeVersion="13" ma:contentTypeDescription="Create a new document." ma:contentTypeScope="" ma:versionID="d92d7d592680c9c82e4edbc4d3d86d00">
  <xsd:schema xmlns:xsd="http://www.w3.org/2001/XMLSchema" xmlns:xs="http://www.w3.org/2001/XMLSchema" xmlns:p="http://schemas.microsoft.com/office/2006/metadata/properties" xmlns:ns3="f4db84fc-0dc6-4344-83e3-d6b33c5e9ba1" xmlns:ns4="6ec55ad9-71ad-4721-8acf-2eb5d7c6794f" targetNamespace="http://schemas.microsoft.com/office/2006/metadata/properties" ma:root="true" ma:fieldsID="833d8adb97def2cdfb635c2d7c6e9b89" ns3:_="" ns4:_="">
    <xsd:import namespace="f4db84fc-0dc6-4344-83e3-d6b33c5e9ba1"/>
    <xsd:import namespace="6ec55ad9-71ad-4721-8acf-2eb5d7c679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b84fc-0dc6-4344-83e3-d6b33c5e9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55ad9-71ad-4721-8acf-2eb5d7c679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4db84fc-0dc6-4344-83e3-d6b33c5e9ba1" xsi:nil="true"/>
  </documentManagement>
</p:properties>
</file>

<file path=customXml/itemProps1.xml><?xml version="1.0" encoding="utf-8"?>
<ds:datastoreItem xmlns:ds="http://schemas.openxmlformats.org/officeDocument/2006/customXml" ds:itemID="{969CE2A0-6368-4807-8C6A-7B8F4218C4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3E5894-ACC0-447C-B59B-2806BD233F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db84fc-0dc6-4344-83e3-d6b33c5e9ba1"/>
    <ds:schemaRef ds:uri="6ec55ad9-71ad-4721-8acf-2eb5d7c679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045BBB-9861-46EA-BC0F-9B2EB68F0EBF}">
  <ds:schemaRefs>
    <ds:schemaRef ds:uri="f4db84fc-0dc6-4344-83e3-d6b33c5e9ba1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ec55ad9-71ad-4721-8acf-2eb5d7c679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1667</Words>
  <Application>Microsoft Office PowerPoint</Application>
  <PresentationFormat>Widescreen</PresentationFormat>
  <Paragraphs>264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Office Theme</vt:lpstr>
      <vt:lpstr>      Plan Your Path - Puns &amp; Beyond   Workbook </vt:lpstr>
      <vt:lpstr>This is your Planning Workbook.</vt:lpstr>
      <vt:lpstr>Important Basic Information</vt:lpstr>
      <vt:lpstr>Photos </vt:lpstr>
      <vt:lpstr>Contacts</vt:lpstr>
      <vt:lpstr>Service Providers contact information:</vt:lpstr>
      <vt:lpstr>Contacts continued</vt:lpstr>
      <vt:lpstr>Community Organizations</vt:lpstr>
      <vt:lpstr>Kitchen Table Planning Use this space to brainstorm and gather a wealth of ideas, thoughts, and wishes. Be creative; use colors, markers, crayons, etc.</vt:lpstr>
      <vt:lpstr>PowerPoint Presentation</vt:lpstr>
      <vt:lpstr>Natural Supports: Family, Friends, Church Neighbors, etc.</vt:lpstr>
      <vt:lpstr>Formalized Financial Supports</vt:lpstr>
      <vt:lpstr>PowerPoint Presentation</vt:lpstr>
      <vt:lpstr>PowerPoint Presentation</vt:lpstr>
      <vt:lpstr>PowerPoint Presentation</vt:lpstr>
      <vt:lpstr>Department of Rehabilitative Services</vt:lpstr>
      <vt:lpstr>PowerPoint Presentation</vt:lpstr>
      <vt:lpstr>Make a list of likes and dislikes</vt:lpstr>
      <vt:lpstr>Make a list of the things that make the ideal home!</vt:lpstr>
      <vt:lpstr>Make a list of the ideal JOB</vt:lpstr>
      <vt:lpstr>Non-Waiver Community Supports</vt:lpstr>
      <vt:lpstr>Glossary</vt:lpstr>
      <vt:lpstr>PowerPoint Presentation</vt:lpstr>
      <vt:lpstr>PowerPoint Presentation</vt:lpstr>
      <vt:lpstr>PowerPoint Presentation</vt:lpstr>
      <vt:lpstr>  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Schroeder</dc:creator>
  <cp:lastModifiedBy>Rebecca Schroeder</cp:lastModifiedBy>
  <cp:revision>17</cp:revision>
  <dcterms:created xsi:type="dcterms:W3CDTF">2020-12-23T16:03:07Z</dcterms:created>
  <dcterms:modified xsi:type="dcterms:W3CDTF">2024-02-15T16:27:02Z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0x0101008927A2142507594CB63A90766BB80FE8</vt:lpwstr>
  </property>
</Properties>
</file>